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47"/>
  </p:notesMasterIdLst>
  <p:sldIdLst>
    <p:sldId id="256" r:id="rId2"/>
    <p:sldId id="698" r:id="rId3"/>
    <p:sldId id="699" r:id="rId4"/>
    <p:sldId id="700" r:id="rId5"/>
    <p:sldId id="701" r:id="rId6"/>
    <p:sldId id="702" r:id="rId7"/>
    <p:sldId id="703" r:id="rId8"/>
    <p:sldId id="704" r:id="rId9"/>
    <p:sldId id="705" r:id="rId10"/>
    <p:sldId id="706" r:id="rId11"/>
    <p:sldId id="707" r:id="rId12"/>
    <p:sldId id="708" r:id="rId13"/>
    <p:sldId id="709" r:id="rId14"/>
    <p:sldId id="710" r:id="rId15"/>
    <p:sldId id="711" r:id="rId16"/>
    <p:sldId id="712" r:id="rId17"/>
    <p:sldId id="713" r:id="rId18"/>
    <p:sldId id="714" r:id="rId19"/>
    <p:sldId id="715" r:id="rId20"/>
    <p:sldId id="716" r:id="rId21"/>
    <p:sldId id="717" r:id="rId22"/>
    <p:sldId id="718" r:id="rId23"/>
    <p:sldId id="719" r:id="rId24"/>
    <p:sldId id="607" r:id="rId25"/>
    <p:sldId id="720" r:id="rId26"/>
    <p:sldId id="721" r:id="rId27"/>
    <p:sldId id="722" r:id="rId28"/>
    <p:sldId id="723" r:id="rId29"/>
    <p:sldId id="724" r:id="rId30"/>
    <p:sldId id="725" r:id="rId31"/>
    <p:sldId id="726" r:id="rId32"/>
    <p:sldId id="727" r:id="rId33"/>
    <p:sldId id="728" r:id="rId34"/>
    <p:sldId id="729" r:id="rId35"/>
    <p:sldId id="730" r:id="rId36"/>
    <p:sldId id="731" r:id="rId37"/>
    <p:sldId id="732" r:id="rId38"/>
    <p:sldId id="733" r:id="rId39"/>
    <p:sldId id="734" r:id="rId40"/>
    <p:sldId id="735" r:id="rId41"/>
    <p:sldId id="736" r:id="rId42"/>
    <p:sldId id="737" r:id="rId43"/>
    <p:sldId id="738" r:id="rId44"/>
    <p:sldId id="739" r:id="rId45"/>
    <p:sldId id="740" r:id="rId46"/>
  </p:sldIdLst>
  <p:sldSz cx="12192000" cy="6858000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D6D"/>
    <a:srgbClr val="E1ADF9"/>
    <a:srgbClr val="FF0000"/>
    <a:srgbClr val="13B1F1"/>
    <a:srgbClr val="699CFC"/>
    <a:srgbClr val="F256E5"/>
    <a:srgbClr val="9DC3E6"/>
    <a:srgbClr val="9FBEF8"/>
    <a:srgbClr val="E87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86711" autoAdjust="0"/>
  </p:normalViewPr>
  <p:slideViewPr>
    <p:cSldViewPr snapToGrid="0">
      <p:cViewPr varScale="1">
        <p:scale>
          <a:sx n="107" d="100"/>
          <a:sy n="107" d="100"/>
        </p:scale>
        <p:origin x="14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8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38B10ED5-9D16-45F7-9D93-C3D58AE2166A}" type="datetimeFigureOut">
              <a:rPr lang="en-US" smtClean="0"/>
              <a:t>11/22/22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1"/>
            <a:ext cx="560832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C7B5018-B717-49A8-9433-11FCC0F08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E4F9-2598-F346-BDD9-DEA4D43161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3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87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25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48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90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E4F9-2598-F346-BDD9-DEA4D43161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2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1999 Film</a:t>
            </a:r>
          </a:p>
          <a:p>
            <a:r>
              <a:rPr lang="en-US" dirty="0"/>
              <a:t>Lost ~100 million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67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Deep Learning Boost (VNNI) provides significant, more efficient deep learning inference acceleration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 three AVX-512 instructions (VPMADDUBSW, VPMADDWD, VPADDD) into a single VPDPBUSD operation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17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Deep Learning Boost (VNNI) provides significant, more efficient deep learning inference acceleration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 three AVX-512 instructions (VPMADDUBSW, VPMADDWD, VPADDD) into a single VPDPBUSD operation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17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3425" y="115411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DDR4 –</a:t>
            </a:r>
            <a:r>
              <a:rPr lang="en-US" baseline="0" dirty="0"/>
              <a:t> Double data rate 4</a:t>
            </a:r>
            <a:r>
              <a:rPr lang="en-US" baseline="30000" dirty="0"/>
              <a:t>th</a:t>
            </a:r>
            <a:r>
              <a:rPr lang="en-US" baseline="0" dirty="0"/>
              <a:t> generation (Synchronous dynamic RAM)</a:t>
            </a:r>
          </a:p>
          <a:p>
            <a:r>
              <a:rPr lang="en-US" baseline="0" dirty="0"/>
              <a:t>UPI – </a:t>
            </a:r>
            <a:r>
              <a:rPr lang="en-US" baseline="0" dirty="0" err="1"/>
              <a:t>UltraPath</a:t>
            </a:r>
            <a:r>
              <a:rPr lang="en-US" baseline="0" dirty="0"/>
              <a:t> Interconnect (Intel)</a:t>
            </a:r>
            <a:br>
              <a:rPr lang="en-US" baseline="0" dirty="0"/>
            </a:br>
            <a:r>
              <a:rPr lang="en-US" baseline="0" dirty="0" err="1"/>
              <a:t>Skylake</a:t>
            </a:r>
            <a:r>
              <a:rPr lang="en-US" baseline="0" dirty="0"/>
              <a:t> shifted more L2 cache from shared L3 cache (L2 ~1MB)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94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gap increases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What do you think</a:t>
            </a:r>
            <a:r>
              <a:rPr lang="en-US" baseline="0" dirty="0"/>
              <a:t> should require more attention?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01006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8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E4F9-2598-F346-BDD9-DEA4D43161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7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P100, Intel Xeon Phi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38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07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LD/ST units</a:t>
            </a:r>
          </a:p>
          <a:p>
            <a:r>
              <a:rPr lang="en-US" dirty="0"/>
              <a:t>FP16 @ 2x SP rate</a:t>
            </a:r>
          </a:p>
          <a:p>
            <a:r>
              <a:rPr lang="en-US" dirty="0"/>
              <a:t>cc7.0:</a:t>
            </a:r>
          </a:p>
          <a:p>
            <a:r>
              <a:rPr lang="en-US" dirty="0" err="1"/>
              <a:t>TensorCore</a:t>
            </a:r>
            <a:endParaRPr lang="en-US" dirty="0"/>
          </a:p>
          <a:p>
            <a:r>
              <a:rPr lang="en-US" dirty="0"/>
              <a:t>4 warp schedulers</a:t>
            </a:r>
          </a:p>
          <a:p>
            <a:r>
              <a:rPr lang="en-US" dirty="0"/>
              <a:t>Each warp scheduler is dual issue capable</a:t>
            </a:r>
          </a:p>
          <a:p>
            <a:r>
              <a:rPr lang="en-US" dirty="0"/>
              <a:t>P100: 50 SM’s, 16GB</a:t>
            </a:r>
          </a:p>
          <a:p>
            <a:r>
              <a:rPr lang="en-US" dirty="0"/>
              <a:t>V100: 80 SM’s, 16/32GB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15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LD/ST units</a:t>
            </a:r>
          </a:p>
          <a:p>
            <a:r>
              <a:rPr lang="en-US" dirty="0"/>
              <a:t>FP16 @ 2x SP rate</a:t>
            </a:r>
          </a:p>
          <a:p>
            <a:r>
              <a:rPr lang="en-US" dirty="0"/>
              <a:t>cc7.0:</a:t>
            </a:r>
          </a:p>
          <a:p>
            <a:r>
              <a:rPr lang="en-US" dirty="0" err="1"/>
              <a:t>TensorCore</a:t>
            </a:r>
            <a:endParaRPr lang="en-US" dirty="0"/>
          </a:p>
          <a:p>
            <a:r>
              <a:rPr lang="en-US" dirty="0"/>
              <a:t>4 warp schedulers</a:t>
            </a:r>
          </a:p>
          <a:p>
            <a:r>
              <a:rPr lang="en-US" dirty="0"/>
              <a:t>Each warp scheduler is dual issue capable</a:t>
            </a:r>
          </a:p>
          <a:p>
            <a:r>
              <a:rPr lang="en-US" dirty="0"/>
              <a:t>P100: 50 SM’s, 16GB</a:t>
            </a:r>
          </a:p>
          <a:p>
            <a:r>
              <a:rPr lang="en-US" dirty="0"/>
              <a:t>V100: 80 SM’s, 16/32GB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55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52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www.v-t.co.jp</a:t>
            </a:r>
            <a:r>
              <a:rPr lang="en-US" dirty="0"/>
              <a:t>/product/</a:t>
            </a:r>
            <a:r>
              <a:rPr lang="en-US" dirty="0" err="1"/>
              <a:t>wp</a:t>
            </a:r>
            <a:r>
              <a:rPr lang="en-US" dirty="0"/>
              <a:t>-content/uploads/sites/2/2017/09/Skylake-SP_Feature_092017.pdf</a:t>
            </a:r>
          </a:p>
          <a:p>
            <a:endParaRPr lang="en-US" dirty="0"/>
          </a:p>
          <a:p>
            <a:r>
              <a:rPr lang="en-US" dirty="0"/>
              <a:t>Choice of </a:t>
            </a:r>
            <a:r>
              <a:rPr lang="en-US" dirty="0" err="1"/>
              <a:t>xeon</a:t>
            </a:r>
            <a:r>
              <a:rPr lang="en-US" dirty="0"/>
              <a:t> is arbitrary (actually depends on the data I could find)</a:t>
            </a:r>
          </a:p>
        </p:txBody>
      </p:sp>
    </p:spTree>
    <p:extLst>
      <p:ext uri="{BB962C8B-B14F-4D97-AF65-F5344CB8AC3E}">
        <p14:creationId xmlns:p14="http://schemas.microsoft.com/office/powerpoint/2010/main" val="1602548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E4F9-2598-F346-BDD9-DEA4D43161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69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Notice the “</a:t>
            </a:r>
            <a:r>
              <a:rPr lang="en-US" dirty="0" err="1"/>
              <a:t>potentially”s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10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0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37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Bit.ly/2019-comp-arch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7B5018-B717-49A8-9433-11FCC0F081B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6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E4F9-2598-F346-BDD9-DEA4D4316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3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43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692150"/>
            <a:ext cx="6159500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4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E4F9-2598-F346-BDD9-DEA4D4316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25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E4F9-2598-F346-BDD9-DEA4D43161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6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5E4F9-2598-F346-BDD9-DEA4D43161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0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3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567FCF-F3CD-4076-8A5B-B0D5DC5816D7}"/>
              </a:ext>
            </a:extLst>
          </p:cNvPr>
          <p:cNvSpPr txBox="1">
            <a:spLocks/>
          </p:cNvSpPr>
          <p:nvPr userDrawn="1"/>
        </p:nvSpPr>
        <p:spPr>
          <a:xfrm>
            <a:off x="0" y="332"/>
            <a:ext cx="12192001" cy="839785"/>
          </a:xfrm>
          <a:prstGeom prst="rect">
            <a:avLst/>
          </a:prstGeom>
          <a:gradFill>
            <a:gsLst>
              <a:gs pos="13000">
                <a:srgbClr val="E87511">
                  <a:lumMod val="88000"/>
                  <a:lumOff val="12000"/>
                </a:srgbClr>
              </a:gs>
              <a:gs pos="0">
                <a:schemeClr val="tx1"/>
              </a:gs>
            </a:gsLst>
            <a:lin ang="16200000" scaled="1"/>
          </a:gradFill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>
            <a:lvl1pPr algn="ctr">
              <a:defRPr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1545"/>
            <a:ext cx="10515600" cy="5115418"/>
          </a:xfrm>
        </p:spPr>
        <p:txBody>
          <a:bodyPr/>
          <a:lstStyle>
            <a:lvl1pPr>
              <a:defRPr sz="2400"/>
            </a:lvl1pPr>
            <a:lvl2pPr>
              <a:spcBef>
                <a:spcPts val="800"/>
              </a:spcBef>
              <a:defRPr sz="2000"/>
            </a:lvl2pPr>
            <a:lvl3pPr>
              <a:spcBef>
                <a:spcPts val="800"/>
              </a:spcBef>
              <a:defRPr sz="18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141859B3-367E-F6CD-02E5-3C6E9A4B97E6}"/>
              </a:ext>
            </a:extLst>
          </p:cNvPr>
          <p:cNvSpPr txBox="1">
            <a:spLocks/>
          </p:cNvSpPr>
          <p:nvPr userDrawn="1"/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9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E6280F5-04B9-4E36-B0FD-24AD25B70D23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838132"/>
          </a:xfrm>
          <a:prstGeom prst="rect">
            <a:avLst/>
          </a:prstGeom>
          <a:gradFill>
            <a:gsLst>
              <a:gs pos="13000">
                <a:srgbClr val="E87511">
                  <a:lumMod val="88000"/>
                  <a:lumOff val="12000"/>
                </a:srgbClr>
              </a:gs>
              <a:gs pos="0">
                <a:schemeClr val="tx1"/>
              </a:gs>
            </a:gsLst>
            <a:lin ang="16200000" scaled="1"/>
          </a:gradFill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47283" cy="838132"/>
          </a:xfrm>
        </p:spPr>
        <p:txBody>
          <a:bodyPr/>
          <a:lstStyle>
            <a:lvl1pPr algn="ctr">
              <a:defRPr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14097"/>
            <a:ext cx="5181600" cy="5062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14097"/>
            <a:ext cx="5181600" cy="50628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C7A6C76-AB17-CB13-814E-C64735277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8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B1DA7AC-8565-4519-975D-C97923598B16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12192000" cy="841248"/>
          </a:xfrm>
          <a:prstGeom prst="rect">
            <a:avLst/>
          </a:prstGeom>
          <a:gradFill>
            <a:gsLst>
              <a:gs pos="13000">
                <a:srgbClr val="E87511">
                  <a:lumMod val="88000"/>
                  <a:lumOff val="12000"/>
                </a:srgbClr>
              </a:gs>
              <a:gs pos="0">
                <a:schemeClr val="tx1"/>
              </a:gs>
            </a:gsLst>
            <a:lin ang="16200000" scaled="1"/>
          </a:gradFill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557"/>
            <a:ext cx="10515600" cy="823912"/>
          </a:xfrm>
        </p:spPr>
        <p:txBody>
          <a:bodyPr/>
          <a:lstStyle>
            <a:lvl1pPr algn="ctr">
              <a:defRPr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8313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655218"/>
            <a:ext cx="5157787" cy="41969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313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55217"/>
            <a:ext cx="5183188" cy="41969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6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1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3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8788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87881"/>
            <a:ext cx="2743200" cy="365125"/>
          </a:xfrm>
          <a:prstGeom prst="rect">
            <a:avLst/>
          </a:prstGeom>
        </p:spPr>
        <p:txBody>
          <a:bodyPr/>
          <a:lstStyle/>
          <a:p>
            <a:fld id="{5277AC50-18C5-4958-91EA-43520E7D1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2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vw.cac.cornell.edu/main/glossar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s.nvidia.com/content/volta-architecture/pdf/volta-architecture-whitepaper.pdf" TargetMode="External"/><Relationship Id="rId4" Type="http://schemas.openxmlformats.org/officeDocument/2006/relationships/hyperlink" Target="http://people.redhat.com/drepper/cpumemory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805601"/>
            <a:ext cx="10363200" cy="1470025"/>
          </a:xfrm>
        </p:spPr>
        <p:txBody>
          <a:bodyPr>
            <a:noAutofit/>
          </a:bodyPr>
          <a:lstStyle/>
          <a:p>
            <a:r>
              <a:rPr lang="en-US" sz="4400" dirty="0"/>
              <a:t>What Every Computational Physicist Should Know About Computer Architecture*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867122"/>
            <a:ext cx="8534400" cy="1990878"/>
          </a:xfrm>
        </p:spPr>
        <p:txBody>
          <a:bodyPr>
            <a:noAutofit/>
          </a:bodyPr>
          <a:lstStyle/>
          <a:p>
            <a:r>
              <a:rPr lang="en-US" sz="3200" dirty="0"/>
              <a:t>Ian </a:t>
            </a:r>
            <a:r>
              <a:rPr lang="en-US" sz="3200" dirty="0" err="1"/>
              <a:t>Cosden</a:t>
            </a:r>
            <a:r>
              <a:rPr lang="en-US" sz="3200" dirty="0"/>
              <a:t>, Princeton University</a:t>
            </a:r>
            <a:endParaRPr lang="en-US" sz="2200" i="1" dirty="0"/>
          </a:p>
          <a:p>
            <a:r>
              <a:rPr lang="en-US" sz="3200" u="sng" dirty="0"/>
              <a:t>Steve Lantz</a:t>
            </a:r>
            <a:r>
              <a:rPr lang="en-US" sz="3200" dirty="0"/>
              <a:t>, Cornell University</a:t>
            </a:r>
          </a:p>
          <a:p>
            <a:endParaRPr lang="en-US" sz="2200" i="1" dirty="0"/>
          </a:p>
          <a:p>
            <a:r>
              <a:rPr lang="en-US" sz="2200" i="1" dirty="0" err="1"/>
              <a:t>CoDaS</a:t>
            </a:r>
            <a:r>
              <a:rPr lang="en-US" sz="2200" i="1" dirty="0"/>
              <a:t>-HEP Summer School, August 1, 2022</a:t>
            </a: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F490B6-B269-95BD-E9D3-778919466371}"/>
              </a:ext>
            </a:extLst>
          </p:cNvPr>
          <p:cNvGrpSpPr/>
          <p:nvPr/>
        </p:nvGrpSpPr>
        <p:grpSpPr>
          <a:xfrm>
            <a:off x="4170097" y="2514621"/>
            <a:ext cx="3851804" cy="1606953"/>
            <a:chOff x="4228680" y="2521312"/>
            <a:chExt cx="4227952" cy="2461030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BE4A84B9-B727-20FE-685B-70AE9CFAF7C3}"/>
                </a:ext>
              </a:extLst>
            </p:cNvPr>
            <p:cNvSpPr/>
            <p:nvPr/>
          </p:nvSpPr>
          <p:spPr>
            <a:xfrm>
              <a:off x="4228681" y="2522817"/>
              <a:ext cx="1140737" cy="425513"/>
            </a:xfrm>
            <a:prstGeom prst="cube">
              <a:avLst/>
            </a:prstGeom>
            <a:solidFill>
              <a:srgbClr val="4472C4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a[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]</a:t>
              </a: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058EFCE5-4D12-56B8-C598-8FD2A86D7337}"/>
                </a:ext>
              </a:extLst>
            </p:cNvPr>
            <p:cNvSpPr/>
            <p:nvPr/>
          </p:nvSpPr>
          <p:spPr>
            <a:xfrm>
              <a:off x="4228680" y="3518189"/>
              <a:ext cx="1140737" cy="425513"/>
            </a:xfrm>
            <a:prstGeom prst="cube">
              <a:avLst/>
            </a:prstGeom>
            <a:solidFill>
              <a:srgbClr val="4472C4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b[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]</a:t>
              </a:r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7AD80D49-DE4A-494B-43D3-AFFCBA7F9FBD}"/>
                </a:ext>
              </a:extLst>
            </p:cNvPr>
            <p:cNvSpPr/>
            <p:nvPr/>
          </p:nvSpPr>
          <p:spPr>
            <a:xfrm>
              <a:off x="4228680" y="4556829"/>
              <a:ext cx="1140737" cy="425513"/>
            </a:xfrm>
            <a:prstGeom prst="cube">
              <a:avLst/>
            </a:prstGeom>
            <a:solidFill>
              <a:srgbClr val="4472C4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a[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]+b[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]</a:t>
              </a: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DA99895E-F188-CAEC-C085-087CC6824609}"/>
                </a:ext>
              </a:extLst>
            </p:cNvPr>
            <p:cNvSpPr/>
            <p:nvPr/>
          </p:nvSpPr>
          <p:spPr>
            <a:xfrm>
              <a:off x="5250214" y="2522817"/>
              <a:ext cx="1140737" cy="425513"/>
            </a:xfrm>
            <a:prstGeom prst="cube">
              <a:avLst/>
            </a:prstGeom>
            <a:solidFill>
              <a:srgbClr val="ED7D31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a[i+1]</a:t>
              </a:r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754A138F-9067-9C21-904A-5EBCEB377878}"/>
                </a:ext>
              </a:extLst>
            </p:cNvPr>
            <p:cNvSpPr/>
            <p:nvPr/>
          </p:nvSpPr>
          <p:spPr>
            <a:xfrm>
              <a:off x="5250213" y="3518189"/>
              <a:ext cx="1140737" cy="425513"/>
            </a:xfrm>
            <a:prstGeom prst="cube">
              <a:avLst/>
            </a:prstGeom>
            <a:solidFill>
              <a:srgbClr val="ED7D31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b[i+1]</a:t>
              </a:r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6F83BADD-A79E-EE8C-991B-E0E6EFFD6A6B}"/>
                </a:ext>
              </a:extLst>
            </p:cNvPr>
            <p:cNvSpPr/>
            <p:nvPr/>
          </p:nvSpPr>
          <p:spPr>
            <a:xfrm>
              <a:off x="5250213" y="4556829"/>
              <a:ext cx="1140737" cy="425513"/>
            </a:xfrm>
            <a:prstGeom prst="cube">
              <a:avLst/>
            </a:prstGeom>
            <a:solidFill>
              <a:srgbClr val="ED7D31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a[i+1]+b[i+1]</a:t>
              </a:r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EE4AB812-3EDC-E663-0260-32E332FF82B3}"/>
                </a:ext>
              </a:extLst>
            </p:cNvPr>
            <p:cNvSpPr/>
            <p:nvPr/>
          </p:nvSpPr>
          <p:spPr>
            <a:xfrm>
              <a:off x="6289848" y="2521312"/>
              <a:ext cx="1140737" cy="425513"/>
            </a:xfrm>
            <a:prstGeom prst="cube">
              <a:avLst/>
            </a:prstGeom>
            <a:solidFill>
              <a:srgbClr val="FFC000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a[i+2]</a:t>
              </a: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135B8DC1-1167-D285-357E-B32B3DFC317C}"/>
                </a:ext>
              </a:extLst>
            </p:cNvPr>
            <p:cNvSpPr/>
            <p:nvPr/>
          </p:nvSpPr>
          <p:spPr>
            <a:xfrm>
              <a:off x="6289847" y="3516684"/>
              <a:ext cx="1140737" cy="425513"/>
            </a:xfrm>
            <a:prstGeom prst="cube">
              <a:avLst/>
            </a:prstGeom>
            <a:solidFill>
              <a:srgbClr val="FFC000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b[i+2]</a:t>
              </a: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7FB10E23-B769-DB9D-EE67-7B234FA453D2}"/>
                </a:ext>
              </a:extLst>
            </p:cNvPr>
            <p:cNvSpPr/>
            <p:nvPr/>
          </p:nvSpPr>
          <p:spPr>
            <a:xfrm>
              <a:off x="6289847" y="4555324"/>
              <a:ext cx="1140737" cy="425513"/>
            </a:xfrm>
            <a:prstGeom prst="cube">
              <a:avLst/>
            </a:prstGeom>
            <a:solidFill>
              <a:srgbClr val="FFC000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a[i+2]+b[i+2]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2A713AB-228A-1FF0-DE9C-D4ED15FF721D}"/>
                </a:ext>
              </a:extLst>
            </p:cNvPr>
            <p:cNvSpPr/>
            <p:nvPr/>
          </p:nvSpPr>
          <p:spPr>
            <a:xfrm>
              <a:off x="7315895" y="2521312"/>
              <a:ext cx="1140737" cy="425513"/>
            </a:xfrm>
            <a:prstGeom prst="cube">
              <a:avLst/>
            </a:prstGeom>
            <a:solidFill>
              <a:srgbClr val="70AD47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a[i+3]</a:t>
              </a: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DB2A9299-3553-65C7-0FF3-B1FB3290FCF4}"/>
                </a:ext>
              </a:extLst>
            </p:cNvPr>
            <p:cNvSpPr/>
            <p:nvPr/>
          </p:nvSpPr>
          <p:spPr>
            <a:xfrm>
              <a:off x="7315894" y="3516684"/>
              <a:ext cx="1140737" cy="425513"/>
            </a:xfrm>
            <a:prstGeom prst="cube">
              <a:avLst/>
            </a:prstGeom>
            <a:solidFill>
              <a:srgbClr val="70AD47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b[i+3]</a:t>
              </a: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70B70CF2-86C9-D7C1-D149-D91B4886E2B2}"/>
                </a:ext>
              </a:extLst>
            </p:cNvPr>
            <p:cNvSpPr/>
            <p:nvPr/>
          </p:nvSpPr>
          <p:spPr>
            <a:xfrm>
              <a:off x="7315894" y="4555324"/>
              <a:ext cx="1140737" cy="425513"/>
            </a:xfrm>
            <a:prstGeom prst="cube">
              <a:avLst/>
            </a:prstGeom>
            <a:solidFill>
              <a:srgbClr val="70AD47">
                <a:lumMod val="40000"/>
                <a:lumOff val="60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a[i+3]+b[i+3]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D57CB2-E260-E977-4F11-FF0CF596B402}"/>
                </a:ext>
              </a:extLst>
            </p:cNvPr>
            <p:cNvSpPr txBox="1"/>
            <p:nvPr/>
          </p:nvSpPr>
          <p:spPr>
            <a:xfrm>
              <a:off x="5987312" y="2929104"/>
              <a:ext cx="615635" cy="612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80AE60-DA27-3F7D-AF02-603C856A6935}"/>
                </a:ext>
              </a:extLst>
            </p:cNvPr>
            <p:cNvSpPr txBox="1"/>
            <p:nvPr/>
          </p:nvSpPr>
          <p:spPr>
            <a:xfrm>
              <a:off x="5987312" y="3967745"/>
              <a:ext cx="615635" cy="612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=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69C67F4-A32A-417E-F657-66A916460C90}"/>
              </a:ext>
            </a:extLst>
          </p:cNvPr>
          <p:cNvSpPr txBox="1"/>
          <p:nvPr/>
        </p:nvSpPr>
        <p:spPr>
          <a:xfrm>
            <a:off x="3684526" y="4194686"/>
            <a:ext cx="482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*Plus some other useful technology</a:t>
            </a:r>
            <a:endParaRPr lang="en-US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7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/>
              <a:t>HPC Cluster</a:t>
            </a:r>
          </a:p>
          <a:p>
            <a:r>
              <a:rPr lang="en-US" dirty="0"/>
              <a:t>Compute 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Disk </a:t>
            </a:r>
          </a:p>
          <a:p>
            <a:r>
              <a:rPr lang="en-US" dirty="0"/>
              <a:t>Other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44EB-C91C-A621-868D-0E3996320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1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3280-E09A-4C9B-9E63-E9A58AA6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Zoom In On A Cluster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A878B-765E-4687-9E4D-596FD846A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u="sng" dirty="0"/>
              <a:t>cluster</a:t>
            </a:r>
            <a:r>
              <a:rPr lang="en-US" dirty="0"/>
              <a:t> is just </a:t>
            </a:r>
            <a:r>
              <a:rPr lang="en-US" i="1" dirty="0"/>
              <a:t>connected</a:t>
            </a:r>
            <a:r>
              <a:rPr lang="en-US" dirty="0"/>
              <a:t> collection of computers called </a:t>
            </a:r>
            <a:r>
              <a:rPr lang="en-US" u="sng" dirty="0"/>
              <a:t>nodes</a:t>
            </a:r>
          </a:p>
          <a:p>
            <a:r>
              <a:rPr lang="en-US" dirty="0"/>
              <a:t>The high-speed network that connects the cluster is called the </a:t>
            </a:r>
            <a:r>
              <a:rPr lang="en-US" u="sng" dirty="0"/>
              <a:t>interconnect</a:t>
            </a:r>
          </a:p>
          <a:p>
            <a:r>
              <a:rPr lang="en-US" dirty="0"/>
              <a:t>A single, unconnected node is usually just called a </a:t>
            </a:r>
            <a:r>
              <a:rPr lang="en-US" u="sng" dirty="0"/>
              <a:t>server</a:t>
            </a:r>
            <a:endParaRPr lang="en-US" dirty="0"/>
          </a:p>
          <a:p>
            <a:r>
              <a:rPr lang="en-US" dirty="0"/>
              <a:t>Entire clusters, as well as stand-alone servers, are sometimes referred to as </a:t>
            </a:r>
            <a:r>
              <a:rPr lang="en-US" u="sng" dirty="0"/>
              <a:t>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ABC5B-FC29-76DC-AE24-5DDD5A92A9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2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Parallel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HPC Cluster: the vast majority of HPC systems</a:t>
            </a:r>
          </a:p>
          <a:p>
            <a:pPr lvl="1"/>
            <a:r>
              <a:rPr lang="en-US" dirty="0"/>
              <a:t>A collection of servers connected to form a single entity</a:t>
            </a:r>
          </a:p>
          <a:p>
            <a:pPr lvl="3"/>
            <a:r>
              <a:rPr lang="en-US" dirty="0"/>
              <a:t>Each is essentially a self-contained computer</a:t>
            </a:r>
          </a:p>
          <a:p>
            <a:pPr lvl="3"/>
            <a:r>
              <a:rPr lang="en-US" dirty="0"/>
              <a:t>OS with CPU, RAM, hard drive, etc. </a:t>
            </a:r>
          </a:p>
          <a:p>
            <a:pPr lvl="1"/>
            <a:r>
              <a:rPr lang="en-US" dirty="0"/>
              <a:t>Stored in racks in a dedicated machine room</a:t>
            </a:r>
          </a:p>
          <a:p>
            <a:pPr lvl="1"/>
            <a:r>
              <a:rPr lang="en-US" dirty="0"/>
              <a:t>Networked together a via low-latency interconnect</a:t>
            </a:r>
          </a:p>
          <a:p>
            <a:pPr lvl="2"/>
            <a:r>
              <a:rPr lang="en-US" dirty="0"/>
              <a:t>Ethernet &lt; InfiniBand, Omni-Path (Intel)</a:t>
            </a:r>
          </a:p>
          <a:p>
            <a:pPr lvl="1"/>
            <a:r>
              <a:rPr lang="en-US" dirty="0"/>
              <a:t>Interconnect extends to shared storage</a:t>
            </a:r>
          </a:p>
          <a:p>
            <a:pPr marL="0" indent="0">
              <a:buNone/>
            </a:pPr>
            <a:r>
              <a:rPr lang="en-US" dirty="0"/>
              <a:t>SMP System: </a:t>
            </a:r>
            <a:r>
              <a:rPr lang="en-US" u="sng" dirty="0"/>
              <a:t>S</a:t>
            </a:r>
            <a:r>
              <a:rPr lang="en-US" dirty="0"/>
              <a:t>ymmetric </a:t>
            </a:r>
            <a:r>
              <a:rPr lang="en-US" u="sng" dirty="0"/>
              <a:t>M</a:t>
            </a:r>
            <a:r>
              <a:rPr lang="en-US" dirty="0"/>
              <a:t>ulti-</a:t>
            </a:r>
            <a:r>
              <a:rPr lang="en-US" u="sng" dirty="0"/>
              <a:t>P</a:t>
            </a:r>
            <a:r>
              <a:rPr lang="en-US" dirty="0"/>
              <a:t>rocessing</a:t>
            </a:r>
          </a:p>
          <a:p>
            <a:pPr lvl="1"/>
            <a:r>
              <a:rPr lang="en-US" dirty="0"/>
              <a:t>CPUs all share memory – essentially one computer</a:t>
            </a:r>
          </a:p>
          <a:p>
            <a:pPr lvl="1"/>
            <a:r>
              <a:rPr lang="en-US" dirty="0"/>
              <a:t>Expensive, likely needed for a unique purpose</a:t>
            </a:r>
          </a:p>
          <a:p>
            <a:pPr lvl="2"/>
            <a:r>
              <a:rPr lang="en-US" dirty="0"/>
              <a:t>Huge memory, huge OpenMP jobs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9C9FF-9464-9B53-332F-AE08EADD72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48879" y="2214880"/>
            <a:ext cx="4369099" cy="3804907"/>
            <a:chOff x="7298409" y="2192054"/>
            <a:chExt cx="4619570" cy="3827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8FB197-BA51-49CB-B09E-06342834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3074" y="2192054"/>
              <a:ext cx="4534905" cy="346164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F89021-542B-476E-86FE-E2638B79B5AA}"/>
                </a:ext>
              </a:extLst>
            </p:cNvPr>
            <p:cNvSpPr txBox="1"/>
            <p:nvPr/>
          </p:nvSpPr>
          <p:spPr>
            <a:xfrm>
              <a:off x="7298409" y="5650455"/>
              <a:ext cx="25635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Princeton’s Della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7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 115"/>
          <p:cNvSpPr/>
          <p:nvPr/>
        </p:nvSpPr>
        <p:spPr>
          <a:xfrm rot="5400000">
            <a:off x="3226931" y="4747646"/>
            <a:ext cx="1353527" cy="1692767"/>
          </a:xfrm>
          <a:prstGeom prst="roundRect">
            <a:avLst/>
          </a:prstGeom>
          <a:solidFill>
            <a:srgbClr val="F49090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15" name="Rounded Rectangle 114"/>
          <p:cNvSpPr/>
          <p:nvPr/>
        </p:nvSpPr>
        <p:spPr>
          <a:xfrm rot="5400000">
            <a:off x="3411251" y="3547606"/>
            <a:ext cx="940653" cy="1482588"/>
          </a:xfrm>
          <a:prstGeom prst="roundRect">
            <a:avLst/>
          </a:prstGeom>
          <a:solidFill>
            <a:srgbClr val="F49090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8" name="Rounded Rectangle 17"/>
          <p:cNvSpPr/>
          <p:nvPr/>
        </p:nvSpPr>
        <p:spPr>
          <a:xfrm>
            <a:off x="3519036" y="1304185"/>
            <a:ext cx="742951" cy="11431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08" name="Rounded Rectangle 107"/>
          <p:cNvSpPr/>
          <p:nvPr/>
        </p:nvSpPr>
        <p:spPr>
          <a:xfrm>
            <a:off x="5943828" y="879642"/>
            <a:ext cx="4931228" cy="57558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Basic Cluster Layout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98650" y="1483800"/>
            <a:ext cx="383723" cy="334737"/>
          </a:xfrm>
          <a:prstGeom prst="rect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/>
        </p:nvSpPr>
        <p:spPr>
          <a:xfrm>
            <a:off x="3698650" y="1954607"/>
            <a:ext cx="383723" cy="334737"/>
          </a:xfrm>
          <a:prstGeom prst="rect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grpSp>
        <p:nvGrpSpPr>
          <p:cNvPr id="107" name="Group 106"/>
          <p:cNvGrpSpPr/>
          <p:nvPr/>
        </p:nvGrpSpPr>
        <p:grpSpPr>
          <a:xfrm>
            <a:off x="6235020" y="1271526"/>
            <a:ext cx="4308027" cy="4999264"/>
            <a:chOff x="4765222" y="1371599"/>
            <a:chExt cx="4308027" cy="499926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" name="Rectangle 18"/>
            <p:cNvSpPr/>
            <p:nvPr/>
          </p:nvSpPr>
          <p:spPr>
            <a:xfrm>
              <a:off x="4765222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65222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65222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65222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765222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65222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765222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65222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65222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65222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65222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25837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25837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25837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25837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25837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25837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325837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25837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25837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25837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325837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86452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886452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86452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86452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886452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886452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886452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86452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86452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886452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886452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47067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447067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47067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47067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47067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447067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47067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47067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47067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447067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47067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007682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07682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007682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07682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07682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07682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007682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007682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007682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07682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007682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68297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568297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568297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568297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568297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568297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568297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568297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568297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568297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568297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128912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128912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128912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128912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128912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128912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128912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128912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128912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128912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128912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8689527" y="137159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689527" y="184240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8689527" y="2313213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689527" y="2784020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689527" y="3211284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689527" y="3682091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689527" y="4152898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689527" y="4623705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689527" y="5094512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689527" y="5565319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689527" y="6036126"/>
              <a:ext cx="383722" cy="334737"/>
            </a:xfrm>
            <a:prstGeom prst="rect">
              <a:avLst/>
            </a:prstGeom>
            <a:grpFill/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6235020" y="898494"/>
            <a:ext cx="4308027" cy="3385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Nodes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14280" y="2436471"/>
            <a:ext cx="1592035" cy="3385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Node(s)</a:t>
            </a:r>
          </a:p>
        </p:txBody>
      </p:sp>
      <p:sp>
        <p:nvSpPr>
          <p:cNvPr id="111" name="Flowchart: Magnetic Disk 110"/>
          <p:cNvSpPr/>
          <p:nvPr/>
        </p:nvSpPr>
        <p:spPr>
          <a:xfrm>
            <a:off x="3390282" y="5172470"/>
            <a:ext cx="1038187" cy="94161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13" name="Flowchart: Magnetic Disk 112"/>
          <p:cNvSpPr/>
          <p:nvPr/>
        </p:nvSpPr>
        <p:spPr>
          <a:xfrm>
            <a:off x="3955165" y="4050971"/>
            <a:ext cx="445283" cy="46642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14" name="Flowchart: Magnetic Disk 113"/>
          <p:cNvSpPr/>
          <p:nvPr/>
        </p:nvSpPr>
        <p:spPr>
          <a:xfrm>
            <a:off x="3399112" y="4050971"/>
            <a:ext cx="445283" cy="466425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1400"/>
          </a:p>
        </p:txBody>
      </p:sp>
      <p:sp>
        <p:nvSpPr>
          <p:cNvPr id="121" name="TextBox 120"/>
          <p:cNvSpPr txBox="1"/>
          <p:nvPr/>
        </p:nvSpPr>
        <p:spPr>
          <a:xfrm>
            <a:off x="3073759" y="3415751"/>
            <a:ext cx="1592035" cy="3385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Storage</a:t>
            </a:r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4261987" y="1875013"/>
            <a:ext cx="1796140" cy="773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20" idx="0"/>
          </p:cNvCxnSpPr>
          <p:nvPr/>
        </p:nvCxnSpPr>
        <p:spPr>
          <a:xfrm>
            <a:off x="6426880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987496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548110" y="1592398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108725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8654594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9229956" y="160626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9790570" y="160166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10351185" y="160166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6054192" y="1666981"/>
            <a:ext cx="3936" cy="4196743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6056315" y="1666151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428692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6989306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549921" y="207558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8110536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8656405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9231766" y="208945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9792381" y="208485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0352996" y="208485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058127" y="2149341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6439236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6999850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7560465" y="251916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8121080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8666949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9242310" y="253302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9802925" y="2528428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10363540" y="2528428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68671" y="2592913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441046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7001661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7562276" y="300235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8122892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8668760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9244121" y="301621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9804736" y="301161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0365352" y="301161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6070482" y="3076103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6440277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7000892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7561508" y="3437413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8122122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8667992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9243352" y="345127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9803968" y="344668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0364582" y="344668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6069712" y="3511165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6442088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7002704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563318" y="3920602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8123933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8669802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9245164" y="393446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9805778" y="392986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10366393" y="392986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071523" y="3994355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6452632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7013248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573862" y="436417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8134477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8680346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9255708" y="437804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9816322" y="437344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0376937" y="437344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6082067" y="4437927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6454444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7015058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7575673" y="4847365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8136288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8682157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9257518" y="4861229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9818133" y="4856632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10378748" y="4856632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83879" y="4921117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438730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6999345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7559960" y="532325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8120576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8666444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9241805" y="5337121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9802420" y="533252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10363036" y="5332524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6068166" y="5397009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6440541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7001156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7561772" y="5789970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8122386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8668256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9243616" y="5803836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9804232" y="579923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0364846" y="5799237"/>
            <a:ext cx="0" cy="136071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069976" y="5863723"/>
            <a:ext cx="4294871" cy="829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4753388" y="5623072"/>
            <a:ext cx="1300804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ounded Rectangle 249"/>
          <p:cNvSpPr/>
          <p:nvPr/>
        </p:nvSpPr>
        <p:spPr>
          <a:xfrm>
            <a:off x="4536647" y="1343999"/>
            <a:ext cx="1227567" cy="492457"/>
          </a:xfrm>
          <a:prstGeom prst="roundRect">
            <a:avLst/>
          </a:prstGeom>
          <a:solidFill>
            <a:schemeClr val="bg2">
              <a:alpha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21917" tIns="60958" rIns="121917" bIns="60958" rtlCol="0" anchor="ctr"/>
          <a:lstStyle/>
          <a:p>
            <a:pPr algn="ctr"/>
            <a:r>
              <a:rPr lang="en-US" sz="1400" dirty="0">
                <a:latin typeface="+mj-lt"/>
              </a:rPr>
              <a:t>Scheduler</a:t>
            </a:r>
          </a:p>
        </p:txBody>
      </p:sp>
      <p:grpSp>
        <p:nvGrpSpPr>
          <p:cNvPr id="627" name="Group 626"/>
          <p:cNvGrpSpPr/>
          <p:nvPr/>
        </p:nvGrpSpPr>
        <p:grpSpPr>
          <a:xfrm>
            <a:off x="6252711" y="1283374"/>
            <a:ext cx="4276575" cy="301303"/>
            <a:chOff x="4048124" y="1171174"/>
            <a:chExt cx="4276575" cy="301303"/>
          </a:xfrm>
        </p:grpSpPr>
        <p:grpSp>
          <p:nvGrpSpPr>
            <p:cNvPr id="276" name="Group 275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251" name="Flowchart: Magnetic Disk 25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264" name="Group 26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253" name="Rectangle 25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05" name="Group 304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306" name="Flowchart: Magnetic Disk 30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08" name="Group 30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09" name="Rectangle 30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19" name="Group 318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320" name="Flowchart: Magnetic Disk 31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33" name="Group 332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334" name="Flowchart: Magnetic Disk 3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5" name="Rectangle 3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36" name="Group 3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37" name="Rectangle 3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47" name="Group 346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348" name="Flowchart: Magnetic Disk 34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0" name="Rectangle 35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61" name="Group 360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362" name="Flowchart: Magnetic Disk 36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64" name="Group 36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65" name="Rectangle 36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75" name="Group 374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376" name="Flowchart: Magnetic Disk 37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79" name="Rectangle 37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389" name="Group 388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390" name="Flowchart: Magnetic Disk 38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92" name="Group 39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742" name="Group 741"/>
          <p:cNvGrpSpPr/>
          <p:nvPr/>
        </p:nvGrpSpPr>
        <p:grpSpPr>
          <a:xfrm>
            <a:off x="6252711" y="1753274"/>
            <a:ext cx="4276575" cy="301303"/>
            <a:chOff x="4048124" y="1641074"/>
            <a:chExt cx="4276575" cy="301303"/>
          </a:xfrm>
        </p:grpSpPr>
        <p:grpSp>
          <p:nvGrpSpPr>
            <p:cNvPr id="403" name="Group 402"/>
            <p:cNvGrpSpPr/>
            <p:nvPr/>
          </p:nvGrpSpPr>
          <p:grpSpPr>
            <a:xfrm>
              <a:off x="4048124" y="1641596"/>
              <a:ext cx="346303" cy="296324"/>
              <a:chOff x="4048124" y="1171696"/>
              <a:chExt cx="346303" cy="296324"/>
            </a:xfrm>
          </p:grpSpPr>
          <p:sp>
            <p:nvSpPr>
              <p:cNvPr id="404" name="Flowchart: Magnetic Disk 40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06" name="Group 40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07" name="Rectangle 40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17" name="Group 416"/>
            <p:cNvGrpSpPr/>
            <p:nvPr/>
          </p:nvGrpSpPr>
          <p:grpSpPr>
            <a:xfrm>
              <a:off x="4611605" y="1646053"/>
              <a:ext cx="346303" cy="296324"/>
              <a:chOff x="4048124" y="1171696"/>
              <a:chExt cx="346303" cy="296324"/>
            </a:xfrm>
          </p:grpSpPr>
          <p:sp>
            <p:nvSpPr>
              <p:cNvPr id="418" name="Flowchart: Magnetic Disk 41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20" name="Group 41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21" name="Rectangle 42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31" name="Group 430"/>
            <p:cNvGrpSpPr/>
            <p:nvPr/>
          </p:nvGrpSpPr>
          <p:grpSpPr>
            <a:xfrm>
              <a:off x="5178762" y="1644202"/>
              <a:ext cx="346303" cy="296324"/>
              <a:chOff x="4048124" y="1171696"/>
              <a:chExt cx="346303" cy="296324"/>
            </a:xfrm>
          </p:grpSpPr>
          <p:sp>
            <p:nvSpPr>
              <p:cNvPr id="432" name="Flowchart: Magnetic Disk 43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34" name="Group 43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35" name="Rectangle 43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45" name="Group 444"/>
            <p:cNvGrpSpPr/>
            <p:nvPr/>
          </p:nvGrpSpPr>
          <p:grpSpPr>
            <a:xfrm>
              <a:off x="5737813" y="1645641"/>
              <a:ext cx="346303" cy="296324"/>
              <a:chOff x="4048124" y="1171696"/>
              <a:chExt cx="346303" cy="296324"/>
            </a:xfrm>
          </p:grpSpPr>
          <p:sp>
            <p:nvSpPr>
              <p:cNvPr id="446" name="Flowchart: Magnetic Disk 44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48" name="Group 44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49" name="Rectangle 44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59" name="Group 458"/>
            <p:cNvGrpSpPr/>
            <p:nvPr/>
          </p:nvGrpSpPr>
          <p:grpSpPr>
            <a:xfrm>
              <a:off x="6288707" y="1641074"/>
              <a:ext cx="346303" cy="296324"/>
              <a:chOff x="4048124" y="1171696"/>
              <a:chExt cx="346303" cy="296324"/>
            </a:xfrm>
          </p:grpSpPr>
          <p:sp>
            <p:nvSpPr>
              <p:cNvPr id="460" name="Flowchart: Magnetic Disk 45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62" name="Group 46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73" name="Group 472"/>
            <p:cNvGrpSpPr/>
            <p:nvPr/>
          </p:nvGrpSpPr>
          <p:grpSpPr>
            <a:xfrm>
              <a:off x="6852188" y="1645531"/>
              <a:ext cx="346303" cy="296324"/>
              <a:chOff x="4048124" y="1171696"/>
              <a:chExt cx="346303" cy="296324"/>
            </a:xfrm>
          </p:grpSpPr>
          <p:sp>
            <p:nvSpPr>
              <p:cNvPr id="474" name="Flowchart: Magnetic Disk 47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76" name="Group 47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77" name="Rectangle 47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487" name="Group 486"/>
            <p:cNvGrpSpPr/>
            <p:nvPr/>
          </p:nvGrpSpPr>
          <p:grpSpPr>
            <a:xfrm>
              <a:off x="7419345" y="1643680"/>
              <a:ext cx="346303" cy="296324"/>
              <a:chOff x="4048124" y="1171696"/>
              <a:chExt cx="346303" cy="296324"/>
            </a:xfrm>
          </p:grpSpPr>
          <p:sp>
            <p:nvSpPr>
              <p:cNvPr id="488" name="Flowchart: Magnetic Disk 48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490" name="Group 48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491" name="Rectangle 49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501" name="Group 500"/>
            <p:cNvGrpSpPr/>
            <p:nvPr/>
          </p:nvGrpSpPr>
          <p:grpSpPr>
            <a:xfrm>
              <a:off x="7978396" y="1645119"/>
              <a:ext cx="346303" cy="296324"/>
              <a:chOff x="4048124" y="1171696"/>
              <a:chExt cx="346303" cy="296324"/>
            </a:xfrm>
          </p:grpSpPr>
          <p:sp>
            <p:nvSpPr>
              <p:cNvPr id="502" name="Flowchart: Magnetic Disk 50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04" name="Group 50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505" name="Rectangle 50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628" name="Group 627"/>
          <p:cNvGrpSpPr/>
          <p:nvPr/>
        </p:nvGrpSpPr>
        <p:grpSpPr>
          <a:xfrm>
            <a:off x="6253527" y="2229766"/>
            <a:ext cx="4276575" cy="301303"/>
            <a:chOff x="4048124" y="1171174"/>
            <a:chExt cx="4276575" cy="301303"/>
          </a:xfrm>
        </p:grpSpPr>
        <p:grpSp>
          <p:nvGrpSpPr>
            <p:cNvPr id="629" name="Group 628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728" name="Flowchart: Magnetic Disk 72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30" name="Group 72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31" name="Rectangle 73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0" name="Group 629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715" name="Flowchart: Magnetic Disk 71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17" name="Group 71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18" name="Rectangle 71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1" name="Group 630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702" name="Flowchart: Magnetic Disk 70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04" name="Group 70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05" name="Rectangle 70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2" name="Group 631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689" name="Flowchart: Magnetic Disk 68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91" name="Group 69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92" name="Rectangle 69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3" name="Group 632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676" name="Flowchart: Magnetic Disk 67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78" name="Group 67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79" name="Rectangle 67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4" name="Group 633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663" name="Flowchart: Magnetic Disk 66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65" name="Group 66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66" name="Rectangle 66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5" name="Group 634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650" name="Flowchart: Magnetic Disk 64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52" name="Group 65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53" name="Rectangle 65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636" name="Group 635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637" name="Flowchart: Magnetic Disk 63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39" name="Group 63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640" name="Rectangle 63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743" name="Group 742"/>
          <p:cNvGrpSpPr/>
          <p:nvPr/>
        </p:nvGrpSpPr>
        <p:grpSpPr>
          <a:xfrm>
            <a:off x="6252711" y="2706185"/>
            <a:ext cx="4276575" cy="301303"/>
            <a:chOff x="4048124" y="1171174"/>
            <a:chExt cx="4276575" cy="301303"/>
          </a:xfrm>
        </p:grpSpPr>
        <p:grpSp>
          <p:nvGrpSpPr>
            <p:cNvPr id="744" name="Group 743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843" name="Flowchart: Magnetic Disk 8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45" name="Group 8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46" name="Rectangle 8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7" name="Rectangle 8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8" name="Rectangle 8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9" name="Rectangle 8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0" name="Rectangle 8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1" name="Rectangle 8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2" name="Rectangle 8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3" name="Rectangle 8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4" name="Rectangle 8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55" name="Rectangle 8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5" name="Group 744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830" name="Flowchart: Magnetic Disk 82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32" name="Group 83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33" name="Rectangle 83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4" name="Rectangle 83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5" name="Rectangle 83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6" name="Rectangle 83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7" name="Rectangle 83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8" name="Rectangle 83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39" name="Rectangle 83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0" name="Rectangle 83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1" name="Rectangle 84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42" name="Rectangle 84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6" name="Group 745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817" name="Flowchart: Magnetic Disk 81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19" name="Group 81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20" name="Rectangle 81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2" name="Rectangle 82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3" name="Rectangle 82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4" name="Rectangle 82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5" name="Rectangle 82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6" name="Rectangle 82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7" name="Rectangle 82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8" name="Rectangle 82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29" name="Rectangle 82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7" name="Group 746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804" name="Flowchart: Magnetic Disk 80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06" name="Group 80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07" name="Rectangle 80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8" name="Group 747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791" name="Flowchart: Magnetic Disk 79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93" name="Group 79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94" name="Rectangle 79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49" name="Group 748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778" name="Flowchart: Magnetic Disk 77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80" name="Group 77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81" name="Rectangle 78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50" name="Group 749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765" name="Flowchart: Magnetic Disk 76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67" name="Group 76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68" name="Rectangle 76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751" name="Group 750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752" name="Flowchart: Magnetic Disk 75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54" name="Group 75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755" name="Rectangle 75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856" name="Group 855"/>
          <p:cNvGrpSpPr/>
          <p:nvPr/>
        </p:nvGrpSpPr>
        <p:grpSpPr>
          <a:xfrm>
            <a:off x="6252711" y="3131636"/>
            <a:ext cx="4276575" cy="301303"/>
            <a:chOff x="4048124" y="1641074"/>
            <a:chExt cx="4276575" cy="301303"/>
          </a:xfrm>
        </p:grpSpPr>
        <p:grpSp>
          <p:nvGrpSpPr>
            <p:cNvPr id="857" name="Group 856"/>
            <p:cNvGrpSpPr/>
            <p:nvPr/>
          </p:nvGrpSpPr>
          <p:grpSpPr>
            <a:xfrm>
              <a:off x="4048124" y="1641596"/>
              <a:ext cx="346303" cy="296324"/>
              <a:chOff x="4048124" y="1171696"/>
              <a:chExt cx="346303" cy="296324"/>
            </a:xfrm>
          </p:grpSpPr>
          <p:sp>
            <p:nvSpPr>
              <p:cNvPr id="956" name="Flowchart: Magnetic Disk 9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58" name="Group 9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59" name="Rectangle 9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0" name="Rectangle 9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1" name="Rectangle 9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2" name="Rectangle 9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3" name="Rectangle 9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4" name="Rectangle 9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5" name="Rectangle 9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6" name="Rectangle 9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7" name="Rectangle 9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68" name="Rectangle 9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58" name="Group 857"/>
            <p:cNvGrpSpPr/>
            <p:nvPr/>
          </p:nvGrpSpPr>
          <p:grpSpPr>
            <a:xfrm>
              <a:off x="4611605" y="1646053"/>
              <a:ext cx="346303" cy="296324"/>
              <a:chOff x="4048124" y="1171696"/>
              <a:chExt cx="346303" cy="296324"/>
            </a:xfrm>
          </p:grpSpPr>
          <p:sp>
            <p:nvSpPr>
              <p:cNvPr id="943" name="Flowchart: Magnetic Disk 9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45" name="Group 9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46" name="Rectangle 9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7" name="Rectangle 9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8" name="Rectangle 9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9" name="Rectangle 9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0" name="Rectangle 9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1" name="Rectangle 9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2" name="Rectangle 9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3" name="Rectangle 9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4" name="Rectangle 9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55" name="Rectangle 9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59" name="Group 858"/>
            <p:cNvGrpSpPr/>
            <p:nvPr/>
          </p:nvGrpSpPr>
          <p:grpSpPr>
            <a:xfrm>
              <a:off x="5178762" y="1644202"/>
              <a:ext cx="346303" cy="296324"/>
              <a:chOff x="4048124" y="1171696"/>
              <a:chExt cx="346303" cy="296324"/>
            </a:xfrm>
          </p:grpSpPr>
          <p:sp>
            <p:nvSpPr>
              <p:cNvPr id="930" name="Flowchart: Magnetic Disk 92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32" name="Group 93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33" name="Rectangle 93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4" name="Rectangle 93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5" name="Rectangle 93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6" name="Rectangle 93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7" name="Rectangle 93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8" name="Rectangle 93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39" name="Rectangle 93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0" name="Rectangle 93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1" name="Rectangle 94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42" name="Rectangle 94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0" name="Group 859"/>
            <p:cNvGrpSpPr/>
            <p:nvPr/>
          </p:nvGrpSpPr>
          <p:grpSpPr>
            <a:xfrm>
              <a:off x="5737813" y="1645641"/>
              <a:ext cx="346303" cy="296324"/>
              <a:chOff x="4048124" y="1171696"/>
              <a:chExt cx="346303" cy="296324"/>
            </a:xfrm>
          </p:grpSpPr>
          <p:sp>
            <p:nvSpPr>
              <p:cNvPr id="917" name="Flowchart: Magnetic Disk 91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19" name="Group 91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20" name="Rectangle 91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1" name="Rectangle 92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2" name="Rectangle 92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3" name="Rectangle 92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4" name="Rectangle 92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5" name="Rectangle 92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6" name="Rectangle 92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7" name="Rectangle 92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8" name="Rectangle 92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29" name="Rectangle 92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1" name="Group 860"/>
            <p:cNvGrpSpPr/>
            <p:nvPr/>
          </p:nvGrpSpPr>
          <p:grpSpPr>
            <a:xfrm>
              <a:off x="6288707" y="1641074"/>
              <a:ext cx="346303" cy="296324"/>
              <a:chOff x="4048124" y="1171696"/>
              <a:chExt cx="346303" cy="296324"/>
            </a:xfrm>
          </p:grpSpPr>
          <p:sp>
            <p:nvSpPr>
              <p:cNvPr id="904" name="Flowchart: Magnetic Disk 90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06" name="Group 90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07" name="Rectangle 90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8" name="Rectangle 90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9" name="Rectangle 90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0" name="Rectangle 90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1" name="Rectangle 91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2" name="Rectangle 91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3" name="Rectangle 91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4" name="Rectangle 91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5" name="Rectangle 91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16" name="Rectangle 91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2" name="Group 861"/>
            <p:cNvGrpSpPr/>
            <p:nvPr/>
          </p:nvGrpSpPr>
          <p:grpSpPr>
            <a:xfrm>
              <a:off x="6852188" y="1645531"/>
              <a:ext cx="346303" cy="296324"/>
              <a:chOff x="4048124" y="1171696"/>
              <a:chExt cx="346303" cy="296324"/>
            </a:xfrm>
          </p:grpSpPr>
          <p:sp>
            <p:nvSpPr>
              <p:cNvPr id="891" name="Flowchart: Magnetic Disk 89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93" name="Group 89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94" name="Rectangle 89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5" name="Rectangle 89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6" name="Rectangle 89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7" name="Rectangle 89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8" name="Rectangle 89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9" name="Rectangle 89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0" name="Rectangle 89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1" name="Rectangle 90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2" name="Rectangle 90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03" name="Rectangle 90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3" name="Group 862"/>
            <p:cNvGrpSpPr/>
            <p:nvPr/>
          </p:nvGrpSpPr>
          <p:grpSpPr>
            <a:xfrm>
              <a:off x="7419345" y="1643680"/>
              <a:ext cx="346303" cy="296324"/>
              <a:chOff x="4048124" y="1171696"/>
              <a:chExt cx="346303" cy="296324"/>
            </a:xfrm>
          </p:grpSpPr>
          <p:sp>
            <p:nvSpPr>
              <p:cNvPr id="878" name="Flowchart: Magnetic Disk 87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80" name="Group 87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81" name="Rectangle 88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2" name="Rectangle 88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3" name="Rectangle 88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4" name="Rectangle 88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5" name="Rectangle 88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6" name="Rectangle 88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7" name="Rectangle 88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8" name="Rectangle 88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89" name="Rectangle 88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90" name="Rectangle 88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864" name="Group 863"/>
            <p:cNvGrpSpPr/>
            <p:nvPr/>
          </p:nvGrpSpPr>
          <p:grpSpPr>
            <a:xfrm>
              <a:off x="7978396" y="1645119"/>
              <a:ext cx="346303" cy="296324"/>
              <a:chOff x="4048124" y="1171696"/>
              <a:chExt cx="346303" cy="296324"/>
            </a:xfrm>
          </p:grpSpPr>
          <p:sp>
            <p:nvSpPr>
              <p:cNvPr id="865" name="Flowchart: Magnetic Disk 86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867" name="Group 86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868" name="Rectangle 86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69" name="Rectangle 86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0" name="Rectangle 86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1" name="Rectangle 87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2" name="Rectangle 87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3" name="Rectangle 87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4" name="Rectangle 87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5" name="Rectangle 87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6" name="Rectangle 87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877" name="Rectangle 87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969" name="Group 968"/>
          <p:cNvGrpSpPr/>
          <p:nvPr/>
        </p:nvGrpSpPr>
        <p:grpSpPr>
          <a:xfrm>
            <a:off x="6253527" y="3601777"/>
            <a:ext cx="4276575" cy="301303"/>
            <a:chOff x="4048124" y="1171174"/>
            <a:chExt cx="4276575" cy="301303"/>
          </a:xfrm>
        </p:grpSpPr>
        <p:grpSp>
          <p:nvGrpSpPr>
            <p:cNvPr id="970" name="Group 969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1069" name="Flowchart: Magnetic Disk 10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70" name="Rectangle 10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71" name="Group 10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72" name="Rectangle 10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3" name="Rectangle 10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4" name="Rectangle 10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5" name="Rectangle 10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6" name="Rectangle 10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7" name="Rectangle 10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8" name="Rectangle 10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79" name="Rectangle 10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80" name="Rectangle 10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81" name="Rectangle 10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1" name="Group 970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1056" name="Flowchart: Magnetic Disk 10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7" name="Rectangle 10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58" name="Group 10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59" name="Rectangle 10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0" name="Rectangle 10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1" name="Rectangle 10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2" name="Rectangle 10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3" name="Rectangle 10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4" name="Rectangle 10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5" name="Rectangle 10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6" name="Rectangle 10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7" name="Rectangle 10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68" name="Rectangle 10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2" name="Group 971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1043" name="Flowchart: Magnetic Disk 10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44" name="Rectangle 10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45" name="Group 10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46" name="Rectangle 10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7" name="Rectangle 10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8" name="Rectangle 10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9" name="Rectangle 10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0" name="Rectangle 10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1" name="Rectangle 10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2" name="Rectangle 10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3" name="Rectangle 10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4" name="Rectangle 10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55" name="Rectangle 10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3" name="Group 972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1030" name="Flowchart: Magnetic Disk 102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32" name="Group 103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33" name="Rectangle 103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4" name="Rectangle 103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5" name="Rectangle 103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6" name="Rectangle 103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7" name="Rectangle 103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8" name="Rectangle 103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39" name="Rectangle 103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0" name="Rectangle 103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1" name="Rectangle 104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42" name="Rectangle 104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4" name="Group 973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1017" name="Flowchart: Magnetic Disk 101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8" name="Rectangle 101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19" name="Group 101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20" name="Rectangle 101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1" name="Rectangle 102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2" name="Rectangle 102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3" name="Rectangle 102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4" name="Rectangle 102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5" name="Rectangle 102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6" name="Rectangle 102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7" name="Rectangle 102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8" name="Rectangle 102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29" name="Rectangle 102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5" name="Group 974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1004" name="Flowchart: Magnetic Disk 100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05" name="Rectangle 100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006" name="Group 100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007" name="Rectangle 100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8" name="Rectangle 100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9" name="Rectangle 100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0" name="Rectangle 100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1" name="Rectangle 101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2" name="Rectangle 101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3" name="Rectangle 101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4" name="Rectangle 101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5" name="Rectangle 101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16" name="Rectangle 101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6" name="Group 975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991" name="Flowchart: Magnetic Disk 99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93" name="Group 99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94" name="Rectangle 99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5" name="Rectangle 99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6" name="Rectangle 99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7" name="Rectangle 99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8" name="Rectangle 99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9" name="Rectangle 99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0" name="Rectangle 99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1" name="Rectangle 100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2" name="Rectangle 100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003" name="Rectangle 100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977" name="Group 976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978" name="Flowchart: Magnetic Disk 97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80" name="Group 97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981" name="Rectangle 98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3" name="Rectangle 98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421" name="Group 1420"/>
          <p:cNvGrpSpPr/>
          <p:nvPr/>
        </p:nvGrpSpPr>
        <p:grpSpPr>
          <a:xfrm>
            <a:off x="6255019" y="4077318"/>
            <a:ext cx="4276575" cy="301303"/>
            <a:chOff x="4048124" y="1171174"/>
            <a:chExt cx="4276575" cy="301303"/>
          </a:xfrm>
        </p:grpSpPr>
        <p:grpSp>
          <p:nvGrpSpPr>
            <p:cNvPr id="1422" name="Group 1421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1521" name="Flowchart: Magnetic Disk 15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22" name="Rectangle 15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23" name="Group 15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24" name="Rectangle 15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3" name="Group 1422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1508" name="Flowchart: Magnetic Disk 15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09" name="Rectangle 15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10" name="Group 15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11" name="Rectangle 15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2" name="Rectangle 15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3" name="Rectangle 15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4" name="Rectangle 15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5" name="Rectangle 15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6" name="Rectangle 15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7" name="Rectangle 15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8" name="Rectangle 15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19" name="Rectangle 15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20" name="Rectangle 15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4" name="Group 1423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1495" name="Flowchart: Magnetic Disk 14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96" name="Rectangle 14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97" name="Group 14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98" name="Rectangle 14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9" name="Rectangle 14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0" name="Rectangle 14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1" name="Rectangle 15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2" name="Rectangle 15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3" name="Rectangle 15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4" name="Rectangle 15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5" name="Rectangle 15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6" name="Rectangle 15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07" name="Rectangle 15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5" name="Group 1424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1482" name="Flowchart: Magnetic Disk 14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83" name="Rectangle 14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84" name="Group 14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85" name="Rectangle 14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6" name="Rectangle 14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7" name="Rectangle 14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8" name="Rectangle 14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9" name="Rectangle 14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0" name="Rectangle 14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1" name="Rectangle 14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2" name="Rectangle 14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3" name="Rectangle 14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94" name="Rectangle 14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6" name="Group 1425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1469" name="Flowchart: Magnetic Disk 14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70" name="Rectangle 14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71" name="Group 14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72" name="Rectangle 14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3" name="Rectangle 14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4" name="Rectangle 14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5" name="Rectangle 14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6" name="Rectangle 14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7" name="Rectangle 14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8" name="Rectangle 14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79" name="Rectangle 14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0" name="Rectangle 14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81" name="Rectangle 14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7" name="Group 1426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1456" name="Flowchart: Magnetic Disk 14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57" name="Rectangle 14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58" name="Group 14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59" name="Rectangle 14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0" name="Rectangle 14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1" name="Rectangle 14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2" name="Rectangle 14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3" name="Rectangle 14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4" name="Rectangle 14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5" name="Rectangle 14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6" name="Rectangle 14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7" name="Rectangle 14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68" name="Rectangle 14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8" name="Group 1427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1443" name="Flowchart: Magnetic Disk 14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44" name="Rectangle 14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45" name="Group 14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46" name="Rectangle 14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7" name="Rectangle 14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8" name="Rectangle 14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9" name="Rectangle 14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0" name="Rectangle 14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1" name="Rectangle 14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2" name="Rectangle 14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3" name="Rectangle 14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4" name="Rectangle 14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55" name="Rectangle 14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429" name="Group 1428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1430" name="Flowchart: Magnetic Disk 142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31" name="Rectangle 143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432" name="Group 143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433" name="Rectangle 143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4" name="Rectangle 143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5" name="Rectangle 143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6" name="Rectangle 143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7" name="Rectangle 143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8" name="Rectangle 143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39" name="Rectangle 143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0" name="Rectangle 143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1" name="Rectangle 144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442" name="Rectangle 144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534" name="Group 1533"/>
          <p:cNvGrpSpPr/>
          <p:nvPr/>
        </p:nvGrpSpPr>
        <p:grpSpPr>
          <a:xfrm>
            <a:off x="6255019" y="4547218"/>
            <a:ext cx="4276575" cy="301303"/>
            <a:chOff x="4048124" y="1641074"/>
            <a:chExt cx="4276575" cy="301303"/>
          </a:xfrm>
        </p:grpSpPr>
        <p:grpSp>
          <p:nvGrpSpPr>
            <p:cNvPr id="1535" name="Group 1534"/>
            <p:cNvGrpSpPr/>
            <p:nvPr/>
          </p:nvGrpSpPr>
          <p:grpSpPr>
            <a:xfrm>
              <a:off x="4048124" y="1641596"/>
              <a:ext cx="346303" cy="296324"/>
              <a:chOff x="4048124" y="1171696"/>
              <a:chExt cx="346303" cy="296324"/>
            </a:xfrm>
          </p:grpSpPr>
          <p:sp>
            <p:nvSpPr>
              <p:cNvPr id="1634" name="Flowchart: Magnetic Disk 16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35" name="Rectangle 16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36" name="Group 16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37" name="Rectangle 16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36" name="Group 1535"/>
            <p:cNvGrpSpPr/>
            <p:nvPr/>
          </p:nvGrpSpPr>
          <p:grpSpPr>
            <a:xfrm>
              <a:off x="4611605" y="1646053"/>
              <a:ext cx="346303" cy="296324"/>
              <a:chOff x="4048124" y="1171696"/>
              <a:chExt cx="346303" cy="296324"/>
            </a:xfrm>
          </p:grpSpPr>
          <p:sp>
            <p:nvSpPr>
              <p:cNvPr id="1621" name="Flowchart: Magnetic Disk 16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22" name="Rectangle 16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23" name="Group 16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24" name="Rectangle 16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37" name="Group 1536"/>
            <p:cNvGrpSpPr/>
            <p:nvPr/>
          </p:nvGrpSpPr>
          <p:grpSpPr>
            <a:xfrm>
              <a:off x="5178762" y="1644202"/>
              <a:ext cx="346303" cy="296324"/>
              <a:chOff x="4048124" y="1171696"/>
              <a:chExt cx="346303" cy="296324"/>
            </a:xfrm>
          </p:grpSpPr>
          <p:sp>
            <p:nvSpPr>
              <p:cNvPr id="1608" name="Flowchart: Magnetic Disk 16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09" name="Rectangle 16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10" name="Group 16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11" name="Rectangle 16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38" name="Group 1537"/>
            <p:cNvGrpSpPr/>
            <p:nvPr/>
          </p:nvGrpSpPr>
          <p:grpSpPr>
            <a:xfrm>
              <a:off x="5737813" y="1645641"/>
              <a:ext cx="346303" cy="296324"/>
              <a:chOff x="4048124" y="1171696"/>
              <a:chExt cx="346303" cy="296324"/>
            </a:xfrm>
          </p:grpSpPr>
          <p:sp>
            <p:nvSpPr>
              <p:cNvPr id="1595" name="Flowchart: Magnetic Disk 15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96" name="Rectangle 15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97" name="Group 15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98" name="Rectangle 15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5" name="Rectangle 16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6" name="Rectangle 16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07" name="Rectangle 16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39" name="Group 1538"/>
            <p:cNvGrpSpPr/>
            <p:nvPr/>
          </p:nvGrpSpPr>
          <p:grpSpPr>
            <a:xfrm>
              <a:off x="6288707" y="1641074"/>
              <a:ext cx="346303" cy="296324"/>
              <a:chOff x="4048124" y="1171696"/>
              <a:chExt cx="346303" cy="296324"/>
            </a:xfrm>
          </p:grpSpPr>
          <p:sp>
            <p:nvSpPr>
              <p:cNvPr id="1582" name="Flowchart: Magnetic Disk 15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83" name="Rectangle 15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84" name="Group 15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85" name="Rectangle 15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40" name="Group 1539"/>
            <p:cNvGrpSpPr/>
            <p:nvPr/>
          </p:nvGrpSpPr>
          <p:grpSpPr>
            <a:xfrm>
              <a:off x="6852188" y="1645531"/>
              <a:ext cx="346303" cy="296324"/>
              <a:chOff x="4048124" y="1171696"/>
              <a:chExt cx="346303" cy="296324"/>
            </a:xfrm>
          </p:grpSpPr>
          <p:sp>
            <p:nvSpPr>
              <p:cNvPr id="1569" name="Flowchart: Magnetic Disk 15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70" name="Rectangle 15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71" name="Group 15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72" name="Rectangle 15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41" name="Group 1540"/>
            <p:cNvGrpSpPr/>
            <p:nvPr/>
          </p:nvGrpSpPr>
          <p:grpSpPr>
            <a:xfrm>
              <a:off x="7419345" y="1643680"/>
              <a:ext cx="346303" cy="296324"/>
              <a:chOff x="4048124" y="1171696"/>
              <a:chExt cx="346303" cy="296324"/>
            </a:xfrm>
          </p:grpSpPr>
          <p:sp>
            <p:nvSpPr>
              <p:cNvPr id="1556" name="Flowchart: Magnetic Disk 15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57" name="Rectangle 15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58" name="Group 15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59" name="Rectangle 15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5" name="Rectangle 15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6" name="Rectangle 15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7" name="Rectangle 15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542" name="Group 1541"/>
            <p:cNvGrpSpPr/>
            <p:nvPr/>
          </p:nvGrpSpPr>
          <p:grpSpPr>
            <a:xfrm>
              <a:off x="7978396" y="1645119"/>
              <a:ext cx="346303" cy="296324"/>
              <a:chOff x="4048124" y="1171696"/>
              <a:chExt cx="346303" cy="296324"/>
            </a:xfrm>
          </p:grpSpPr>
          <p:sp>
            <p:nvSpPr>
              <p:cNvPr id="1543" name="Flowchart: Magnetic Disk 154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44" name="Rectangle 154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545" name="Group 154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546" name="Rectangle 154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647" name="Group 1646"/>
          <p:cNvGrpSpPr/>
          <p:nvPr/>
        </p:nvGrpSpPr>
        <p:grpSpPr>
          <a:xfrm>
            <a:off x="6255835" y="5023710"/>
            <a:ext cx="4276575" cy="301303"/>
            <a:chOff x="4048124" y="1171174"/>
            <a:chExt cx="4276575" cy="301303"/>
          </a:xfrm>
        </p:grpSpPr>
        <p:grpSp>
          <p:nvGrpSpPr>
            <p:cNvPr id="1648" name="Group 1647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1747" name="Flowchart: Magnetic Disk 174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48" name="Rectangle 174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49" name="Group 174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50" name="Rectangle 174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49" name="Group 1648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1734" name="Flowchart: Magnetic Disk 17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35" name="Rectangle 17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36" name="Group 17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37" name="Rectangle 17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0" name="Group 1649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1721" name="Flowchart: Magnetic Disk 17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22" name="Rectangle 17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23" name="Group 17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24" name="Rectangle 17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1" name="Group 1650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1708" name="Flowchart: Magnetic Disk 17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09" name="Rectangle 17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10" name="Group 17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11" name="Rectangle 17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2" name="Group 1651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1695" name="Flowchart: Magnetic Disk 16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96" name="Rectangle 16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97" name="Group 16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98" name="Rectangle 16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3" name="Group 1652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1682" name="Flowchart: Magnetic Disk 16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83" name="Rectangle 16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84" name="Group 16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85" name="Rectangle 16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4" name="Group 1653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1669" name="Flowchart: Magnetic Disk 16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70" name="Rectangle 16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71" name="Group 16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72" name="Rectangle 16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655" name="Group 1654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1656" name="Flowchart: Magnetic Disk 1655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57" name="Rectangle 1656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658" name="Group 1657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659" name="Rectangle 1658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760" name="Group 1759"/>
          <p:cNvGrpSpPr/>
          <p:nvPr/>
        </p:nvGrpSpPr>
        <p:grpSpPr>
          <a:xfrm>
            <a:off x="6252544" y="5479149"/>
            <a:ext cx="4276575" cy="301303"/>
            <a:chOff x="4048124" y="1641074"/>
            <a:chExt cx="4276575" cy="301303"/>
          </a:xfrm>
        </p:grpSpPr>
        <p:grpSp>
          <p:nvGrpSpPr>
            <p:cNvPr id="1761" name="Group 1760"/>
            <p:cNvGrpSpPr/>
            <p:nvPr/>
          </p:nvGrpSpPr>
          <p:grpSpPr>
            <a:xfrm>
              <a:off x="4048124" y="1641596"/>
              <a:ext cx="346303" cy="296324"/>
              <a:chOff x="4048124" y="1171696"/>
              <a:chExt cx="346303" cy="296324"/>
            </a:xfrm>
          </p:grpSpPr>
          <p:sp>
            <p:nvSpPr>
              <p:cNvPr id="1860" name="Flowchart: Magnetic Disk 185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61" name="Rectangle 186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62" name="Group 186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63" name="Rectangle 186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2" name="Group 1761"/>
            <p:cNvGrpSpPr/>
            <p:nvPr/>
          </p:nvGrpSpPr>
          <p:grpSpPr>
            <a:xfrm>
              <a:off x="4611605" y="1646053"/>
              <a:ext cx="346303" cy="296324"/>
              <a:chOff x="4048124" y="1171696"/>
              <a:chExt cx="346303" cy="296324"/>
            </a:xfrm>
          </p:grpSpPr>
          <p:sp>
            <p:nvSpPr>
              <p:cNvPr id="1847" name="Flowchart: Magnetic Disk 184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48" name="Rectangle 184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49" name="Group 184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50" name="Rectangle 184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5" name="Rectangle 185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3" name="Group 1762"/>
            <p:cNvGrpSpPr/>
            <p:nvPr/>
          </p:nvGrpSpPr>
          <p:grpSpPr>
            <a:xfrm>
              <a:off x="5178762" y="1644202"/>
              <a:ext cx="346303" cy="296324"/>
              <a:chOff x="4048124" y="1171696"/>
              <a:chExt cx="346303" cy="296324"/>
            </a:xfrm>
          </p:grpSpPr>
          <p:sp>
            <p:nvSpPr>
              <p:cNvPr id="1834" name="Flowchart: Magnetic Disk 18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35" name="Rectangle 18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36" name="Group 18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37" name="Rectangle 18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4" name="Group 1763"/>
            <p:cNvGrpSpPr/>
            <p:nvPr/>
          </p:nvGrpSpPr>
          <p:grpSpPr>
            <a:xfrm>
              <a:off x="5737813" y="1645641"/>
              <a:ext cx="346303" cy="296324"/>
              <a:chOff x="4048124" y="1171696"/>
              <a:chExt cx="346303" cy="296324"/>
            </a:xfrm>
          </p:grpSpPr>
          <p:sp>
            <p:nvSpPr>
              <p:cNvPr id="1821" name="Flowchart: Magnetic Disk 18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2" name="Rectangle 18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23" name="Group 18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24" name="Rectangle 18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5" name="Group 1764"/>
            <p:cNvGrpSpPr/>
            <p:nvPr/>
          </p:nvGrpSpPr>
          <p:grpSpPr>
            <a:xfrm>
              <a:off x="6288707" y="1641074"/>
              <a:ext cx="346303" cy="296324"/>
              <a:chOff x="4048124" y="1171696"/>
              <a:chExt cx="346303" cy="296324"/>
            </a:xfrm>
          </p:grpSpPr>
          <p:sp>
            <p:nvSpPr>
              <p:cNvPr id="1808" name="Flowchart: Magnetic Disk 18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09" name="Rectangle 18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10" name="Group 18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11" name="Rectangle 18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6" name="Rectangle 18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6" name="Group 1765"/>
            <p:cNvGrpSpPr/>
            <p:nvPr/>
          </p:nvGrpSpPr>
          <p:grpSpPr>
            <a:xfrm>
              <a:off x="6852188" y="1645531"/>
              <a:ext cx="346303" cy="296324"/>
              <a:chOff x="4048124" y="1171696"/>
              <a:chExt cx="346303" cy="296324"/>
            </a:xfrm>
          </p:grpSpPr>
          <p:sp>
            <p:nvSpPr>
              <p:cNvPr id="1795" name="Flowchart: Magnetic Disk 17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96" name="Rectangle 17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97" name="Group 17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98" name="Rectangle 17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7" name="Group 1766"/>
            <p:cNvGrpSpPr/>
            <p:nvPr/>
          </p:nvGrpSpPr>
          <p:grpSpPr>
            <a:xfrm>
              <a:off x="7419345" y="1643680"/>
              <a:ext cx="346303" cy="296324"/>
              <a:chOff x="4048124" y="1171696"/>
              <a:chExt cx="346303" cy="296324"/>
            </a:xfrm>
          </p:grpSpPr>
          <p:sp>
            <p:nvSpPr>
              <p:cNvPr id="1782" name="Flowchart: Magnetic Disk 17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3" name="Rectangle 17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84" name="Group 17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85" name="Rectangle 17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768" name="Group 1767"/>
            <p:cNvGrpSpPr/>
            <p:nvPr/>
          </p:nvGrpSpPr>
          <p:grpSpPr>
            <a:xfrm>
              <a:off x="7978396" y="1645119"/>
              <a:ext cx="346303" cy="296324"/>
              <a:chOff x="4048124" y="1171696"/>
              <a:chExt cx="346303" cy="296324"/>
            </a:xfrm>
          </p:grpSpPr>
          <p:sp>
            <p:nvSpPr>
              <p:cNvPr id="1769" name="Flowchart: Magnetic Disk 1768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70" name="Rectangle 1769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771" name="Group 1770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772" name="Rectangle 1771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6" name="Rectangle 1775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1873" name="Group 1872"/>
          <p:cNvGrpSpPr/>
          <p:nvPr/>
        </p:nvGrpSpPr>
        <p:grpSpPr>
          <a:xfrm>
            <a:off x="6253360" y="5955641"/>
            <a:ext cx="4276575" cy="301303"/>
            <a:chOff x="4048124" y="1171174"/>
            <a:chExt cx="4276575" cy="301303"/>
          </a:xfrm>
        </p:grpSpPr>
        <p:grpSp>
          <p:nvGrpSpPr>
            <p:cNvPr id="1874" name="Group 1873"/>
            <p:cNvGrpSpPr/>
            <p:nvPr/>
          </p:nvGrpSpPr>
          <p:grpSpPr>
            <a:xfrm>
              <a:off x="4048124" y="1171696"/>
              <a:ext cx="346303" cy="296324"/>
              <a:chOff x="4048124" y="1171696"/>
              <a:chExt cx="346303" cy="296324"/>
            </a:xfrm>
          </p:grpSpPr>
          <p:sp>
            <p:nvSpPr>
              <p:cNvPr id="1973" name="Flowchart: Magnetic Disk 1972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74" name="Rectangle 1973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75" name="Group 1974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76" name="Rectangle 1975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7" name="Rectangle 1976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8" name="Rectangle 1977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9" name="Rectangle 1978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0" name="Rectangle 1979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1" name="Rectangle 1980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2" name="Rectangle 1981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3" name="Rectangle 1982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4" name="Rectangle 1983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85" name="Rectangle 1984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5" name="Group 1874"/>
            <p:cNvGrpSpPr/>
            <p:nvPr/>
          </p:nvGrpSpPr>
          <p:grpSpPr>
            <a:xfrm>
              <a:off x="4611605" y="1176153"/>
              <a:ext cx="346303" cy="296324"/>
              <a:chOff x="4048124" y="1171696"/>
              <a:chExt cx="346303" cy="296324"/>
            </a:xfrm>
          </p:grpSpPr>
          <p:sp>
            <p:nvSpPr>
              <p:cNvPr id="1960" name="Flowchart: Magnetic Disk 1959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61" name="Rectangle 1960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62" name="Group 1961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63" name="Rectangle 1962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4" name="Rectangle 1963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5" name="Rectangle 1964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6" name="Rectangle 1965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7" name="Rectangle 1966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8" name="Rectangle 1967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69" name="Rectangle 1968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0" name="Rectangle 1969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1" name="Rectangle 1970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72" name="Rectangle 1971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6" name="Group 1875"/>
            <p:cNvGrpSpPr/>
            <p:nvPr/>
          </p:nvGrpSpPr>
          <p:grpSpPr>
            <a:xfrm>
              <a:off x="5178762" y="1174302"/>
              <a:ext cx="346303" cy="296324"/>
              <a:chOff x="4048124" y="1171696"/>
              <a:chExt cx="346303" cy="296324"/>
            </a:xfrm>
          </p:grpSpPr>
          <p:sp>
            <p:nvSpPr>
              <p:cNvPr id="1947" name="Flowchart: Magnetic Disk 1946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48" name="Rectangle 1947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49" name="Group 1948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50" name="Rectangle 1949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1" name="Rectangle 1950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2" name="Rectangle 1951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3" name="Rectangle 1952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4" name="Rectangle 1953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5" name="Rectangle 1954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6" name="Rectangle 1955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7" name="Rectangle 1956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8" name="Rectangle 1957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59" name="Rectangle 1958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7" name="Group 1876"/>
            <p:cNvGrpSpPr/>
            <p:nvPr/>
          </p:nvGrpSpPr>
          <p:grpSpPr>
            <a:xfrm>
              <a:off x="5737813" y="1175741"/>
              <a:ext cx="346303" cy="296324"/>
              <a:chOff x="4048124" y="1171696"/>
              <a:chExt cx="346303" cy="296324"/>
            </a:xfrm>
          </p:grpSpPr>
          <p:sp>
            <p:nvSpPr>
              <p:cNvPr id="1934" name="Flowchart: Magnetic Disk 1933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35" name="Rectangle 1934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36" name="Group 1935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37" name="Rectangle 1936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8" name="Rectangle 1937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9" name="Rectangle 1938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0" name="Rectangle 1939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1" name="Rectangle 1940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2" name="Rectangle 1941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3" name="Rectangle 1942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4" name="Rectangle 1943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5" name="Rectangle 1944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46" name="Rectangle 1945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8" name="Group 1877"/>
            <p:cNvGrpSpPr/>
            <p:nvPr/>
          </p:nvGrpSpPr>
          <p:grpSpPr>
            <a:xfrm>
              <a:off x="6288707" y="1171174"/>
              <a:ext cx="346303" cy="296324"/>
              <a:chOff x="4048124" y="1171696"/>
              <a:chExt cx="346303" cy="296324"/>
            </a:xfrm>
          </p:grpSpPr>
          <p:sp>
            <p:nvSpPr>
              <p:cNvPr id="1921" name="Flowchart: Magnetic Disk 1920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22" name="Rectangle 1921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23" name="Group 1922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24" name="Rectangle 1923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33" name="Rectangle 1932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79" name="Group 1878"/>
            <p:cNvGrpSpPr/>
            <p:nvPr/>
          </p:nvGrpSpPr>
          <p:grpSpPr>
            <a:xfrm>
              <a:off x="6852188" y="1175631"/>
              <a:ext cx="346303" cy="296324"/>
              <a:chOff x="4048124" y="1171696"/>
              <a:chExt cx="346303" cy="296324"/>
            </a:xfrm>
          </p:grpSpPr>
          <p:sp>
            <p:nvSpPr>
              <p:cNvPr id="1908" name="Flowchart: Magnetic Disk 1907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09" name="Rectangle 1908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910" name="Group 1909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911" name="Rectangle 1910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80" name="Group 1879"/>
            <p:cNvGrpSpPr/>
            <p:nvPr/>
          </p:nvGrpSpPr>
          <p:grpSpPr>
            <a:xfrm>
              <a:off x="7419345" y="1173780"/>
              <a:ext cx="346303" cy="296324"/>
              <a:chOff x="4048124" y="1171696"/>
              <a:chExt cx="346303" cy="296324"/>
            </a:xfrm>
          </p:grpSpPr>
          <p:sp>
            <p:nvSpPr>
              <p:cNvPr id="1895" name="Flowchart: Magnetic Disk 1894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6" name="Rectangle 1895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97" name="Group 1896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98" name="Rectangle 1897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grpSp>
          <p:nvGrpSpPr>
            <p:cNvPr id="1881" name="Group 1880"/>
            <p:cNvGrpSpPr/>
            <p:nvPr/>
          </p:nvGrpSpPr>
          <p:grpSpPr>
            <a:xfrm>
              <a:off x="7978396" y="1175219"/>
              <a:ext cx="346303" cy="296324"/>
              <a:chOff x="4048124" y="1171696"/>
              <a:chExt cx="346303" cy="296324"/>
            </a:xfrm>
          </p:grpSpPr>
          <p:sp>
            <p:nvSpPr>
              <p:cNvPr id="1882" name="Flowchart: Magnetic Disk 1881"/>
              <p:cNvSpPr/>
              <p:nvPr/>
            </p:nvSpPr>
            <p:spPr>
              <a:xfrm>
                <a:off x="4247530" y="1345094"/>
                <a:ext cx="146897" cy="122844"/>
              </a:xfrm>
              <a:prstGeom prst="flowChartMagneticDisk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83" name="Rectangle 1882"/>
              <p:cNvSpPr/>
              <p:nvPr/>
            </p:nvSpPr>
            <p:spPr>
              <a:xfrm>
                <a:off x="4070637" y="1333257"/>
                <a:ext cx="127363" cy="1347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1884" name="Group 1883"/>
              <p:cNvGrpSpPr/>
              <p:nvPr/>
            </p:nvGrpSpPr>
            <p:grpSpPr>
              <a:xfrm>
                <a:off x="4048124" y="1171696"/>
                <a:ext cx="321196" cy="115089"/>
                <a:chOff x="4048124" y="1171696"/>
                <a:chExt cx="321196" cy="115089"/>
              </a:xfrm>
            </p:grpSpPr>
            <p:sp>
              <p:nvSpPr>
                <p:cNvPr id="1885" name="Rectangle 1884"/>
                <p:cNvSpPr/>
                <p:nvPr/>
              </p:nvSpPr>
              <p:spPr>
                <a:xfrm>
                  <a:off x="4048124" y="117293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4114797" y="117293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4185496" y="1172011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254548" y="1171698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321219" y="117169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4050506" y="123961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4117179" y="123961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4187878" y="1241066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4256930" y="1238372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4323601" y="1238370"/>
                  <a:ext cx="45719" cy="4571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grpSp>
        <p:nvGrpSpPr>
          <p:cNvPr id="2014" name="Group 2013"/>
          <p:cNvGrpSpPr/>
          <p:nvPr/>
        </p:nvGrpSpPr>
        <p:grpSpPr>
          <a:xfrm>
            <a:off x="2534325" y="2470501"/>
            <a:ext cx="1372600" cy="3146649"/>
            <a:chOff x="993877" y="2447381"/>
            <a:chExt cx="1372601" cy="3146649"/>
          </a:xfrm>
        </p:grpSpPr>
        <p:cxnSp>
          <p:nvCxnSpPr>
            <p:cNvPr id="1996" name="Elbow Connector 1995"/>
            <p:cNvCxnSpPr>
              <a:stCxn id="18" idx="2"/>
            </p:cNvCxnSpPr>
            <p:nvPr/>
          </p:nvCxnSpPr>
          <p:spPr>
            <a:xfrm rot="5400000">
              <a:off x="108804" y="3336357"/>
              <a:ext cx="3146649" cy="1368698"/>
            </a:xfrm>
            <a:prstGeom prst="bentConnector3">
              <a:avLst>
                <a:gd name="adj1" fmla="val 24573"/>
              </a:avLst>
            </a:prstGeom>
            <a:ln w="2222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8" name="Straight Connector 2007"/>
            <p:cNvCxnSpPr>
              <a:stCxn id="116" idx="2"/>
            </p:cNvCxnSpPr>
            <p:nvPr/>
          </p:nvCxnSpPr>
          <p:spPr>
            <a:xfrm flipH="1" flipV="1">
              <a:off x="997815" y="5594028"/>
              <a:ext cx="535496" cy="1"/>
            </a:xfrm>
            <a:prstGeom prst="line">
              <a:avLst/>
            </a:prstGeom>
            <a:ln w="2222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1" name="Straight Connector 2010"/>
            <p:cNvCxnSpPr>
              <a:stCxn id="115" idx="2"/>
            </p:cNvCxnSpPr>
            <p:nvPr/>
          </p:nvCxnSpPr>
          <p:spPr>
            <a:xfrm flipH="1" flipV="1">
              <a:off x="993877" y="4283917"/>
              <a:ext cx="622404" cy="4984"/>
            </a:xfrm>
            <a:prstGeom prst="line">
              <a:avLst/>
            </a:prstGeom>
            <a:ln w="2222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6" name="Rounded Rectangle 1985"/>
          <p:cNvSpPr/>
          <p:nvPr/>
        </p:nvSpPr>
        <p:spPr>
          <a:xfrm>
            <a:off x="2053552" y="1704249"/>
            <a:ext cx="837998" cy="3540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100" dirty="0"/>
              <a:t>Your Laptop</a:t>
            </a:r>
          </a:p>
        </p:txBody>
      </p:sp>
      <p:cxnSp>
        <p:nvCxnSpPr>
          <p:cNvPr id="4" name="Straight Arrow Connector 3"/>
          <p:cNvCxnSpPr>
            <a:cxnSpLocks/>
            <a:stCxn id="1986" idx="3"/>
            <a:endCxn id="18" idx="1"/>
          </p:cNvCxnSpPr>
          <p:nvPr/>
        </p:nvCxnSpPr>
        <p:spPr>
          <a:xfrm flipV="1">
            <a:off x="2891550" y="1875784"/>
            <a:ext cx="627486" cy="551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7" name="TextBox 1986"/>
          <p:cNvSpPr txBox="1"/>
          <p:nvPr/>
        </p:nvSpPr>
        <p:spPr>
          <a:xfrm>
            <a:off x="2371506" y="1584782"/>
            <a:ext cx="1592035" cy="3385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350A70-1A28-138B-C6B7-46C8A5AEEEE7}"/>
              </a:ext>
            </a:extLst>
          </p:cNvPr>
          <p:cNvSpPr/>
          <p:nvPr/>
        </p:nvSpPr>
        <p:spPr>
          <a:xfrm rot="16200000">
            <a:off x="4394975" y="3573271"/>
            <a:ext cx="2906993" cy="339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21917" tIns="60958" rIns="121917" bIns="60958" rtlCol="0" anchor="ctr"/>
          <a:lstStyle/>
          <a:p>
            <a:pPr algn="ctr"/>
            <a:r>
              <a:rPr lang="en-US" sz="1400" dirty="0">
                <a:latin typeface="+mj-lt"/>
              </a:rPr>
              <a:t>SWITCHES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368D611-5D2B-BAE5-9019-29E1ADAFFFCA}"/>
              </a:ext>
            </a:extLst>
          </p:cNvPr>
          <p:cNvCxnSpPr>
            <a:cxnSpLocks/>
            <a:stCxn id="115" idx="0"/>
          </p:cNvCxnSpPr>
          <p:nvPr/>
        </p:nvCxnSpPr>
        <p:spPr>
          <a:xfrm>
            <a:off x="4622872" y="4288901"/>
            <a:ext cx="1417391" cy="1040275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840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Nodes Are Discrete Systems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D420B4-58FB-4416-BD78-02FD567E5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4439"/>
            <a:ext cx="3916426" cy="4846320"/>
          </a:xfrm>
        </p:spPr>
        <p:txBody>
          <a:bodyPr/>
          <a:lstStyle/>
          <a:p>
            <a:r>
              <a:rPr lang="en-US" dirty="0"/>
              <a:t>Memory address space</a:t>
            </a:r>
          </a:p>
          <a:p>
            <a:pPr lvl="1"/>
            <a:r>
              <a:rPr lang="en-US" dirty="0"/>
              <a:t>Range of unique addresses</a:t>
            </a:r>
          </a:p>
          <a:p>
            <a:r>
              <a:rPr lang="en-US" dirty="0"/>
              <a:t>Separate for each node</a:t>
            </a:r>
          </a:p>
          <a:p>
            <a:r>
              <a:rPr lang="en-US" dirty="0"/>
              <a:t>Can’t just access all memory in cluster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236111-E8B9-D5AE-6AA0-009C08157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A2E06F-09E9-482D-AF12-42E40381F6F6}"/>
              </a:ext>
            </a:extLst>
          </p:cNvPr>
          <p:cNvSpPr txBox="1"/>
          <p:nvPr/>
        </p:nvSpPr>
        <p:spPr>
          <a:xfrm>
            <a:off x="6891894" y="5695609"/>
            <a:ext cx="2988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node has a separate address space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C63E17-B0CF-4729-821A-90D3A7556865}"/>
              </a:ext>
            </a:extLst>
          </p:cNvPr>
          <p:cNvGrpSpPr/>
          <p:nvPr/>
        </p:nvGrpSpPr>
        <p:grpSpPr>
          <a:xfrm>
            <a:off x="4582615" y="1636295"/>
            <a:ext cx="6916346" cy="4059314"/>
            <a:chOff x="1848857" y="1338859"/>
            <a:chExt cx="8386011" cy="4318641"/>
          </a:xfrm>
        </p:grpSpPr>
        <p:cxnSp>
          <p:nvCxnSpPr>
            <p:cNvPr id="5" name="Straight Arrow Connector 4"/>
            <p:cNvCxnSpPr>
              <a:cxnSpLocks/>
            </p:cNvCxnSpPr>
            <p:nvPr/>
          </p:nvCxnSpPr>
          <p:spPr>
            <a:xfrm flipH="1">
              <a:off x="3651583" y="2522624"/>
              <a:ext cx="12032" cy="135956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cxnSpLocks/>
            </p:cNvCxnSpPr>
            <p:nvPr/>
          </p:nvCxnSpPr>
          <p:spPr>
            <a:xfrm flipH="1">
              <a:off x="7714245" y="2522624"/>
              <a:ext cx="12032" cy="135956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 flipH="1" flipV="1">
              <a:off x="1848857" y="3199399"/>
              <a:ext cx="8386011" cy="3008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307933" y="2827421"/>
              <a:ext cx="1576137" cy="375759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sz="1100" dirty="0">
                  <a:cs typeface="Times New Roman" panose="02020603050405020304" pitchFamily="18" charset="0"/>
                </a:rPr>
                <a:t>Network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353277" y="1338859"/>
              <a:ext cx="7277913" cy="3724087"/>
              <a:chOff x="829275" y="1338858"/>
              <a:chExt cx="7277913" cy="3724087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30346" y="1357385"/>
                <a:ext cx="3202244" cy="1174095"/>
                <a:chOff x="2983816" y="4659086"/>
                <a:chExt cx="3202244" cy="1174095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Memory</a:t>
                  </a: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8" name="Straight Connector 27"/>
                <p:cNvCxnSpPr>
                  <a:stCxn id="27" idx="0"/>
                  <a:endCxn id="27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3"/>
                  <a:endCxn id="27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2995750" y="4815839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3626929" y="481495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983816" y="5380188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614995" y="537930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829275" y="3888850"/>
                <a:ext cx="3202244" cy="1174095"/>
                <a:chOff x="2983816" y="4659086"/>
                <a:chExt cx="3202244" cy="1174095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Memory</a:t>
                  </a: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3"/>
                  <a:endCxn id="44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/>
                <p:cNvSpPr txBox="1"/>
                <p:nvPr/>
              </p:nvSpPr>
              <p:spPr>
                <a:xfrm>
                  <a:off x="2995750" y="4815839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626929" y="481495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2983816" y="5380188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614995" y="537930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4893009" y="3881023"/>
                <a:ext cx="3202244" cy="1174095"/>
                <a:chOff x="2983816" y="4659086"/>
                <a:chExt cx="3202244" cy="1174095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Memory</a:t>
                  </a: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3"/>
                  <a:endCxn id="53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/>
                <p:cNvSpPr txBox="1"/>
                <p:nvPr/>
              </p:nvSpPr>
              <p:spPr>
                <a:xfrm>
                  <a:off x="2995750" y="4815839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626929" y="481495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2983816" y="5380190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3614995" y="537930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4904944" y="1338858"/>
                <a:ext cx="3202244" cy="1174095"/>
                <a:chOff x="2983816" y="4659086"/>
                <a:chExt cx="3202244" cy="117409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281052" y="4659086"/>
                  <a:ext cx="1905008" cy="1174095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Memory</a:t>
                  </a: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995751" y="4659086"/>
                  <a:ext cx="1285301" cy="1174095"/>
                </a:xfrm>
                <a:prstGeom prst="rect">
                  <a:avLst/>
                </a:prstGeom>
                <a:solidFill>
                  <a:srgbClr val="9DC3E6"/>
                </a:solidFill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100" dirty="0"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2"/>
                </p:cNvCxnSpPr>
                <p:nvPr/>
              </p:nvCxnSpPr>
              <p:spPr>
                <a:xfrm>
                  <a:off x="3638402" y="4659086"/>
                  <a:ext cx="0" cy="11740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3"/>
                  <a:endCxn id="62" idx="1"/>
                </p:cNvCxnSpPr>
                <p:nvPr/>
              </p:nvCxnSpPr>
              <p:spPr>
                <a:xfrm flipH="1">
                  <a:off x="2995751" y="5246134"/>
                  <a:ext cx="128530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/>
                <p:cNvSpPr txBox="1"/>
                <p:nvPr/>
              </p:nvSpPr>
              <p:spPr>
                <a:xfrm>
                  <a:off x="2995750" y="4815839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3626929" y="481495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2983816" y="5380190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614995" y="5379304"/>
                  <a:ext cx="642651" cy="336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cs typeface="Times New Roman" panose="02020603050405020304" pitchFamily="18" charset="0"/>
                    </a:rPr>
                    <a:t>Core</a:t>
                  </a:r>
                </a:p>
              </p:txBody>
            </p:sp>
          </p:grp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9E3B30C-8D2E-42D5-B23F-6382B41437F5}"/>
                </a:ext>
              </a:extLst>
            </p:cNvPr>
            <p:cNvCxnSpPr>
              <a:cxnSpLocks/>
              <a:stCxn id="15" idx="0"/>
              <a:endCxn id="43" idx="2"/>
            </p:cNvCxnSpPr>
            <p:nvPr/>
          </p:nvCxnSpPr>
          <p:spPr>
            <a:xfrm flipH="1" flipV="1">
              <a:off x="4603017" y="5062946"/>
              <a:ext cx="1799279" cy="594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DE7B869-9E0F-437F-A28D-3F748ED9052C}"/>
                </a:ext>
              </a:extLst>
            </p:cNvPr>
            <p:cNvCxnSpPr>
              <a:cxnSpLocks/>
              <a:stCxn id="15" idx="0"/>
              <a:endCxn id="52" idx="2"/>
            </p:cNvCxnSpPr>
            <p:nvPr/>
          </p:nvCxnSpPr>
          <p:spPr>
            <a:xfrm flipV="1">
              <a:off x="6402296" y="5055119"/>
              <a:ext cx="2264454" cy="6023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C0CD6E-16B2-4AAE-ADB4-49526F0B9490}"/>
                </a:ext>
              </a:extLst>
            </p:cNvPr>
            <p:cNvSpPr/>
            <p:nvPr/>
          </p:nvSpPr>
          <p:spPr>
            <a:xfrm>
              <a:off x="4002092" y="4009278"/>
              <a:ext cx="1293494" cy="989621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F0CC434-230C-4750-9FAF-F76E6E45A69D}"/>
                </a:ext>
              </a:extLst>
            </p:cNvPr>
            <p:cNvSpPr/>
            <p:nvPr/>
          </p:nvSpPr>
          <p:spPr>
            <a:xfrm>
              <a:off x="8019957" y="4009279"/>
              <a:ext cx="1293494" cy="989621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41813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Clusters With Accelerators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8B84C5-B3F6-B2EC-241B-3B45976A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630" y="1234439"/>
            <a:ext cx="5599769" cy="4846320"/>
          </a:xfrm>
        </p:spPr>
        <p:txBody>
          <a:bodyPr>
            <a:normAutofit/>
          </a:bodyPr>
          <a:lstStyle/>
          <a:p>
            <a:r>
              <a:rPr lang="en-US" dirty="0"/>
              <a:t>“Heterogeneous” system architecture</a:t>
            </a:r>
          </a:p>
          <a:p>
            <a:r>
              <a:rPr lang="en-US" dirty="0"/>
              <a:t>Accelerators: GPUs, typically</a:t>
            </a:r>
          </a:p>
          <a:p>
            <a:pPr lvl="1"/>
            <a:r>
              <a:rPr lang="en-US" dirty="0"/>
              <a:t>Or FPGAs, etc.</a:t>
            </a:r>
          </a:p>
          <a:p>
            <a:pPr lvl="1"/>
            <a:r>
              <a:rPr lang="en-US" dirty="0"/>
              <a:t>Node can have multiple accelerators</a:t>
            </a:r>
          </a:p>
          <a:p>
            <a:r>
              <a:rPr lang="en-US" dirty="0"/>
              <a:t>Programmable with MPI + x</a:t>
            </a:r>
          </a:p>
          <a:p>
            <a:pPr lvl="1"/>
            <a:r>
              <a:rPr lang="en-US" dirty="0"/>
              <a:t>Where x = OpenMP, </a:t>
            </a:r>
            <a:r>
              <a:rPr lang="en-US" dirty="0" err="1"/>
              <a:t>OpenACC</a:t>
            </a:r>
            <a:r>
              <a:rPr lang="en-US" dirty="0"/>
              <a:t>, CUDA, …</a:t>
            </a:r>
          </a:p>
          <a:p>
            <a:r>
              <a:rPr lang="en-US" dirty="0"/>
              <a:t>Increases computational power </a:t>
            </a:r>
          </a:p>
          <a:p>
            <a:pPr lvl="1"/>
            <a:r>
              <a:rPr lang="en-US" dirty="0"/>
              <a:t>Increases FLOPS / Watt</a:t>
            </a:r>
          </a:p>
          <a:p>
            <a:r>
              <a:rPr lang="en-US" dirty="0"/>
              <a:t>Trending in Top500.org </a:t>
            </a:r>
          </a:p>
          <a:p>
            <a:pPr lvl="1"/>
            <a:r>
              <a:rPr lang="en-US" dirty="0"/>
              <a:t>Strong shift toward systems with accelerators started ~10 years ago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6C9CE5-C7F0-214E-0BAC-B4486DFCF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CCA20E-FCF3-38B1-37F7-8F9C0546B2AF}"/>
              </a:ext>
            </a:extLst>
          </p:cNvPr>
          <p:cNvGrpSpPr/>
          <p:nvPr/>
        </p:nvGrpSpPr>
        <p:grpSpPr>
          <a:xfrm>
            <a:off x="1172380" y="1380489"/>
            <a:ext cx="4421662" cy="4100448"/>
            <a:chOff x="1172380" y="1380489"/>
            <a:chExt cx="4421662" cy="41004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B144D8-65A7-1FDD-C54E-AA0E2211F136}"/>
                </a:ext>
              </a:extLst>
            </p:cNvPr>
            <p:cNvGrpSpPr/>
            <p:nvPr/>
          </p:nvGrpSpPr>
          <p:grpSpPr>
            <a:xfrm>
              <a:off x="1172380" y="2360920"/>
              <a:ext cx="4421662" cy="2136160"/>
              <a:chOff x="1172380" y="2360920"/>
              <a:chExt cx="4421662" cy="213616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444636" y="2360920"/>
                <a:ext cx="3831107" cy="2136160"/>
                <a:chOff x="841210" y="1338858"/>
                <a:chExt cx="7265978" cy="3724087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842281" y="1357385"/>
                  <a:ext cx="3190309" cy="1174095"/>
                  <a:chOff x="2995751" y="4659086"/>
                  <a:chExt cx="3190309" cy="1174095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4281052" y="4659086"/>
                    <a:ext cx="1905008" cy="117409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2995751" y="4659086"/>
                    <a:ext cx="1285301" cy="1174095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71" name="Straight Connector 70"/>
                  <p:cNvCxnSpPr>
                    <a:stCxn id="70" idx="0"/>
                    <a:endCxn id="70" idx="2"/>
                  </p:cNvCxnSpPr>
                  <p:nvPr/>
                </p:nvCxnSpPr>
                <p:spPr>
                  <a:xfrm>
                    <a:off x="3638402" y="4659086"/>
                    <a:ext cx="0" cy="11740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>
                    <a:stCxn id="70" idx="3"/>
                    <a:endCxn id="70" idx="1"/>
                  </p:cNvCxnSpPr>
                  <p:nvPr/>
                </p:nvCxnSpPr>
                <p:spPr>
                  <a:xfrm flipH="1">
                    <a:off x="2995751" y="5246134"/>
                    <a:ext cx="128530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841210" y="3888850"/>
                  <a:ext cx="3190309" cy="1174095"/>
                  <a:chOff x="2995751" y="4659086"/>
                  <a:chExt cx="3190309" cy="1174095"/>
                </a:xfrm>
              </p:grpSpPr>
              <p:sp>
                <p:nvSpPr>
                  <p:cNvPr id="61" name="Rectangle 60"/>
                  <p:cNvSpPr/>
                  <p:nvPr/>
                </p:nvSpPr>
                <p:spPr>
                  <a:xfrm>
                    <a:off x="4281052" y="4659086"/>
                    <a:ext cx="1905008" cy="117409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2995751" y="4659086"/>
                    <a:ext cx="1285301" cy="1174095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63" name="Straight Connector 62"/>
                  <p:cNvCxnSpPr>
                    <a:stCxn id="62" idx="0"/>
                    <a:endCxn id="62" idx="2"/>
                  </p:cNvCxnSpPr>
                  <p:nvPr/>
                </p:nvCxnSpPr>
                <p:spPr>
                  <a:xfrm>
                    <a:off x="3638402" y="4659086"/>
                    <a:ext cx="0" cy="11740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>
                    <a:stCxn id="62" idx="3"/>
                    <a:endCxn id="62" idx="1"/>
                  </p:cNvCxnSpPr>
                  <p:nvPr/>
                </p:nvCxnSpPr>
                <p:spPr>
                  <a:xfrm flipH="1">
                    <a:off x="2995751" y="5246134"/>
                    <a:ext cx="128530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4904944" y="3881023"/>
                  <a:ext cx="3190309" cy="1174095"/>
                  <a:chOff x="2995751" y="4659086"/>
                  <a:chExt cx="3190309" cy="1174095"/>
                </a:xfrm>
              </p:grpSpPr>
              <p:sp>
                <p:nvSpPr>
                  <p:cNvPr id="53" name="Rectangle 52"/>
                  <p:cNvSpPr/>
                  <p:nvPr/>
                </p:nvSpPr>
                <p:spPr>
                  <a:xfrm>
                    <a:off x="4281052" y="4659086"/>
                    <a:ext cx="1905008" cy="117409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" name="Rectangle 53"/>
                  <p:cNvSpPr/>
                  <p:nvPr/>
                </p:nvSpPr>
                <p:spPr>
                  <a:xfrm>
                    <a:off x="2995751" y="4659086"/>
                    <a:ext cx="1285301" cy="1174095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55" name="Straight Connector 54"/>
                  <p:cNvCxnSpPr>
                    <a:stCxn id="54" idx="0"/>
                    <a:endCxn id="54" idx="2"/>
                  </p:cNvCxnSpPr>
                  <p:nvPr/>
                </p:nvCxnSpPr>
                <p:spPr>
                  <a:xfrm>
                    <a:off x="3638402" y="4659086"/>
                    <a:ext cx="0" cy="11740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>
                    <a:stCxn id="54" idx="3"/>
                    <a:endCxn id="54" idx="1"/>
                  </p:cNvCxnSpPr>
                  <p:nvPr/>
                </p:nvCxnSpPr>
                <p:spPr>
                  <a:xfrm flipH="1">
                    <a:off x="2995751" y="5246134"/>
                    <a:ext cx="128530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4916879" y="1338858"/>
                  <a:ext cx="3190309" cy="1174095"/>
                  <a:chOff x="2995751" y="4659086"/>
                  <a:chExt cx="3190309" cy="1174095"/>
                </a:xfrm>
              </p:grpSpPr>
              <p:sp>
                <p:nvSpPr>
                  <p:cNvPr id="45" name="Rectangle 44"/>
                  <p:cNvSpPr/>
                  <p:nvPr/>
                </p:nvSpPr>
                <p:spPr>
                  <a:xfrm>
                    <a:off x="4281052" y="4659086"/>
                    <a:ext cx="1905008" cy="1174095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2995751" y="4659086"/>
                    <a:ext cx="1285301" cy="1174095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7" name="Straight Connector 46"/>
                  <p:cNvCxnSpPr>
                    <a:stCxn id="46" idx="0"/>
                    <a:endCxn id="46" idx="2"/>
                  </p:cNvCxnSpPr>
                  <p:nvPr/>
                </p:nvCxnSpPr>
                <p:spPr>
                  <a:xfrm>
                    <a:off x="3638402" y="4659086"/>
                    <a:ext cx="0" cy="117409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stCxn id="46" idx="3"/>
                    <a:endCxn id="46" idx="1"/>
                  </p:cNvCxnSpPr>
                  <p:nvPr/>
                </p:nvCxnSpPr>
                <p:spPr>
                  <a:xfrm flipH="1">
                    <a:off x="2995751" y="5246134"/>
                    <a:ext cx="128530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" name="Straight Arrow Connector 4"/>
              <p:cNvCxnSpPr/>
              <p:nvPr/>
            </p:nvCxnSpPr>
            <p:spPr>
              <a:xfrm flipH="1">
                <a:off x="2122896" y="3044931"/>
                <a:ext cx="6344" cy="77985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4265002" y="3044931"/>
                <a:ext cx="6344" cy="77985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 flipV="1">
                <a:off x="1172380" y="3433133"/>
                <a:ext cx="4421662" cy="1725"/>
              </a:xfrm>
              <a:prstGeom prst="straightConnector1">
                <a:avLst/>
              </a:prstGeom>
              <a:ln w="1047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468137" y="1380489"/>
              <a:ext cx="1619352" cy="808935"/>
              <a:chOff x="1431852" y="1482096"/>
              <a:chExt cx="1214514" cy="60670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573636" y="1482096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492812" y="1553771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431852" y="1631597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725799" y="1704657"/>
                <a:ext cx="5148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GPUs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587305" y="1380489"/>
              <a:ext cx="1619352" cy="808935"/>
              <a:chOff x="1431852" y="1482096"/>
              <a:chExt cx="1214514" cy="60670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573636" y="1482096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492812" y="1553771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31852" y="1631597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30237" y="1695768"/>
                <a:ext cx="5148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GPUs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1467540" y="4672002"/>
              <a:ext cx="1619352" cy="808935"/>
              <a:chOff x="1431852" y="1482096"/>
              <a:chExt cx="1214514" cy="606701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1573636" y="1482096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492812" y="1553771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431852" y="1631597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40500" y="1698038"/>
                <a:ext cx="5148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GPUs</a:t>
                </a: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87305" y="4672002"/>
              <a:ext cx="1619352" cy="808935"/>
              <a:chOff x="1431852" y="1482096"/>
              <a:chExt cx="1214514" cy="606701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1573636" y="1482096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492812" y="1553771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431852" y="1631597"/>
                <a:ext cx="1072730" cy="4572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730237" y="1699505"/>
                <a:ext cx="5148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GPUs</a:t>
                </a:r>
              </a:p>
            </p:txBody>
          </p:sp>
        </p:grpSp>
        <p:cxnSp>
          <p:nvCxnSpPr>
            <p:cNvPr id="99" name="Straight Arrow Connector 98"/>
            <p:cNvCxnSpPr/>
            <p:nvPr/>
          </p:nvCxnSpPr>
          <p:spPr>
            <a:xfrm flipH="1">
              <a:off x="4275836" y="2116525"/>
              <a:ext cx="5256" cy="32701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4259745" y="4412929"/>
              <a:ext cx="5256" cy="32701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>
              <a:off x="2137648" y="4412929"/>
              <a:ext cx="5256" cy="32701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>
              <a:off x="2116552" y="2096713"/>
              <a:ext cx="5256" cy="32701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63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HPC Cluster</a:t>
            </a:r>
          </a:p>
          <a:p>
            <a:r>
              <a:rPr lang="en-US" dirty="0"/>
              <a:t>Compute 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Disk </a:t>
            </a:r>
          </a:p>
          <a:p>
            <a:r>
              <a:rPr lang="en-US" dirty="0"/>
              <a:t>Other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DA214-4FB9-51F8-C56B-FE027F2EB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79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26" y="3077856"/>
            <a:ext cx="3414322" cy="3655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Multicore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Nearly all modern processors are multicores</a:t>
            </a:r>
          </a:p>
          <a:p>
            <a:pPr lvl="1"/>
            <a:r>
              <a:rPr lang="en-US" dirty="0"/>
              <a:t>In servers: Intel Xeon, AMD EPYC, IBM Power</a:t>
            </a:r>
          </a:p>
          <a:p>
            <a:pPr lvl="1"/>
            <a:r>
              <a:rPr lang="en-US" dirty="0"/>
              <a:t>In laptops: Intel, AMD, ARM</a:t>
            </a:r>
          </a:p>
          <a:p>
            <a:pPr lvl="1"/>
            <a:r>
              <a:rPr lang="en-US" dirty="0"/>
              <a:t>In GPUs, phones, and mobile devices as well</a:t>
            </a:r>
          </a:p>
          <a:p>
            <a:r>
              <a:rPr lang="en-US" dirty="0"/>
              <a:t>Most have vector units, multiple cache levels</a:t>
            </a:r>
          </a:p>
          <a:p>
            <a:r>
              <a:rPr lang="en-US" dirty="0"/>
              <a:t>Require special care to program</a:t>
            </a:r>
          </a:p>
          <a:p>
            <a:pPr lvl="1"/>
            <a:r>
              <a:rPr lang="en-US" dirty="0"/>
              <a:t>Multi-threading, vectorization,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The free lunch is over!</a:t>
            </a:r>
          </a:p>
          <a:p>
            <a:r>
              <a:rPr lang="en-US" dirty="0"/>
              <a:t>Instruction sets can vary</a:t>
            </a:r>
          </a:p>
          <a:p>
            <a:pPr lvl="1"/>
            <a:r>
              <a:rPr lang="en-US" dirty="0"/>
              <a:t>Intel and AMD: x86_64 base, not identical</a:t>
            </a:r>
          </a:p>
          <a:p>
            <a:pPr lvl="1"/>
            <a:r>
              <a:rPr lang="en-US" dirty="0"/>
              <a:t>IBM Power, ARM, NVIDIA, etc. all differ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6FE1-2503-5A13-D984-F7A454E983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630" y="916233"/>
            <a:ext cx="3577379" cy="26264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69171" y="3186933"/>
            <a:ext cx="1711148" cy="29019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Intel </a:t>
            </a:r>
            <a:r>
              <a:rPr lang="en-US" sz="1100" dirty="0" err="1">
                <a:solidFill>
                  <a:schemeClr val="bg1"/>
                </a:solidFill>
              </a:rPr>
              <a:t>Skylake</a:t>
            </a:r>
            <a:r>
              <a:rPr lang="en-US" sz="1100" dirty="0">
                <a:solidFill>
                  <a:schemeClr val="bg1"/>
                </a:solidFill>
              </a:rPr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768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43FE13-3FBF-432E-B0A9-2A658636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Motherboard Layout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3A0E729-01CE-4367-91E3-4A948CED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4439"/>
            <a:ext cx="5893618" cy="4846320"/>
          </a:xfrm>
        </p:spPr>
        <p:txBody>
          <a:bodyPr/>
          <a:lstStyle/>
          <a:p>
            <a:r>
              <a:rPr lang="en-US" dirty="0"/>
              <a:t>Typical nodes have 1, 2, or 4 </a:t>
            </a:r>
            <a:r>
              <a:rPr lang="en-US" u="sng" dirty="0"/>
              <a:t>processors</a:t>
            </a:r>
          </a:p>
          <a:p>
            <a:pPr lvl="1"/>
            <a:r>
              <a:rPr lang="en-US" dirty="0"/>
              <a:t>1: laptop/desktops/servers</a:t>
            </a:r>
          </a:p>
          <a:p>
            <a:pPr lvl="1"/>
            <a:r>
              <a:rPr lang="en-US" dirty="0"/>
              <a:t>2: servers/clusters</a:t>
            </a:r>
          </a:p>
          <a:p>
            <a:pPr lvl="1"/>
            <a:r>
              <a:rPr lang="en-US" dirty="0"/>
              <a:t>4 (or more): high end special use</a:t>
            </a:r>
          </a:p>
          <a:p>
            <a:r>
              <a:rPr lang="en-US" dirty="0"/>
              <a:t>Each processor is attached to a </a:t>
            </a:r>
            <a:r>
              <a:rPr lang="en-US" u="sng" dirty="0"/>
              <a:t>socket</a:t>
            </a:r>
          </a:p>
          <a:p>
            <a:r>
              <a:rPr lang="en-US" dirty="0"/>
              <a:t>Each processor has multiple </a:t>
            </a:r>
            <a:r>
              <a:rPr lang="en-US" u="sng" dirty="0"/>
              <a:t>cores</a:t>
            </a:r>
          </a:p>
          <a:p>
            <a:r>
              <a:rPr lang="en-US" u="sng" dirty="0"/>
              <a:t>CPU</a:t>
            </a:r>
            <a:r>
              <a:rPr lang="en-US" dirty="0"/>
              <a:t> can refer to a core... or a processor</a:t>
            </a:r>
            <a:endParaRPr lang="en-US" u="sng" dirty="0"/>
          </a:p>
          <a:p>
            <a:r>
              <a:rPr lang="en-US" dirty="0"/>
              <a:t>Processors connected via interconnect</a:t>
            </a:r>
          </a:p>
          <a:p>
            <a:r>
              <a:rPr lang="en-US" dirty="0"/>
              <a:t>Memory attached to processor/socket</a:t>
            </a:r>
          </a:p>
          <a:p>
            <a:pPr lvl="1"/>
            <a:r>
              <a:rPr lang="en-US" dirty="0"/>
              <a:t>Programmer sees single node </a:t>
            </a:r>
            <a:br>
              <a:rPr lang="en-US" dirty="0"/>
            </a:br>
            <a:r>
              <a:rPr lang="en-US" dirty="0"/>
              <a:t>memory address space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EB9D2-FCDC-8AF8-350F-5D882C368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7A1BE-E533-4B8C-A934-19E2DF584474}"/>
              </a:ext>
            </a:extLst>
          </p:cNvPr>
          <p:cNvSpPr txBox="1"/>
          <p:nvPr/>
        </p:nvSpPr>
        <p:spPr>
          <a:xfrm>
            <a:off x="7462662" y="1124264"/>
            <a:ext cx="10983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Processor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99B919-FC3B-47D1-9790-C395C8767EAA}"/>
              </a:ext>
            </a:extLst>
          </p:cNvPr>
          <p:cNvCxnSpPr>
            <a:cxnSpLocks/>
          </p:cNvCxnSpPr>
          <p:nvPr/>
        </p:nvCxnSpPr>
        <p:spPr>
          <a:xfrm>
            <a:off x="7998989" y="1512788"/>
            <a:ext cx="0" cy="8387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7CB01F-B7D5-440A-BB6F-74786B2AABDA}"/>
              </a:ext>
            </a:extLst>
          </p:cNvPr>
          <p:cNvSpPr txBox="1"/>
          <p:nvPr/>
        </p:nvSpPr>
        <p:spPr>
          <a:xfrm>
            <a:off x="7600586" y="2445988"/>
            <a:ext cx="791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3C6A2-4FAC-4F7F-8300-64A6821C8300}"/>
              </a:ext>
            </a:extLst>
          </p:cNvPr>
          <p:cNvSpPr txBox="1"/>
          <p:nvPr/>
        </p:nvSpPr>
        <p:spPr>
          <a:xfrm>
            <a:off x="7935866" y="2439892"/>
            <a:ext cx="791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AF6210-272D-4CA0-828F-B7EF80268E05}"/>
              </a:ext>
            </a:extLst>
          </p:cNvPr>
          <p:cNvSpPr txBox="1"/>
          <p:nvPr/>
        </p:nvSpPr>
        <p:spPr>
          <a:xfrm>
            <a:off x="7612778" y="2765449"/>
            <a:ext cx="791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5BC27-D960-470C-A815-DE9753929B2B}"/>
              </a:ext>
            </a:extLst>
          </p:cNvPr>
          <p:cNvSpPr txBox="1"/>
          <p:nvPr/>
        </p:nvSpPr>
        <p:spPr>
          <a:xfrm>
            <a:off x="7947718" y="2767630"/>
            <a:ext cx="791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967E4E-5D6B-4498-B61A-C2640DF6D8E5}"/>
              </a:ext>
            </a:extLst>
          </p:cNvPr>
          <p:cNvGrpSpPr/>
          <p:nvPr/>
        </p:nvGrpSpPr>
        <p:grpSpPr>
          <a:xfrm>
            <a:off x="6496657" y="1774841"/>
            <a:ext cx="5597806" cy="3716216"/>
            <a:chOff x="6496657" y="1774841"/>
            <a:chExt cx="5597806" cy="37162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7A0930-D12A-465B-8E4B-4798BF3867BC}"/>
                </a:ext>
              </a:extLst>
            </p:cNvPr>
            <p:cNvGrpSpPr/>
            <p:nvPr/>
          </p:nvGrpSpPr>
          <p:grpSpPr>
            <a:xfrm>
              <a:off x="6496657" y="1774841"/>
              <a:ext cx="5597806" cy="3716216"/>
              <a:chOff x="3892062" y="1113692"/>
              <a:chExt cx="5597806" cy="371621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8BFA8D5-9075-44FF-B68A-7C9FBD839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7661" y="1690412"/>
                <a:ext cx="3487872" cy="2950295"/>
              </a:xfrm>
              <a:prstGeom prst="rect">
                <a:avLst/>
              </a:prstGeom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B3526AF-B3A7-4BDB-A9BA-57F9608CF2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4621" y="2529240"/>
                <a:ext cx="1304221" cy="0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DB9CE3-0391-4D4A-96BB-DD127EF73DD4}"/>
                  </a:ext>
                </a:extLst>
              </p:cNvPr>
              <p:cNvSpPr/>
              <p:nvPr/>
            </p:nvSpPr>
            <p:spPr>
              <a:xfrm>
                <a:off x="3892062" y="1113692"/>
                <a:ext cx="4325816" cy="371621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C0B881-1F73-4304-B5E6-67CC283E59D0}"/>
                  </a:ext>
                </a:extLst>
              </p:cNvPr>
              <p:cNvSpPr txBox="1"/>
              <p:nvPr/>
            </p:nvSpPr>
            <p:spPr>
              <a:xfrm>
                <a:off x="7897130" y="2190688"/>
                <a:ext cx="1592738" cy="9541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121917" tIns="60958" rIns="121917" bIns="60958" rtlCol="0">
                <a:spAutoFit/>
              </a:bodyPr>
              <a:lstStyle/>
              <a:p>
                <a:r>
                  <a:rPr lang="en-US" u="sng" dirty="0"/>
                  <a:t>Interconnect</a:t>
                </a:r>
              </a:p>
              <a:p>
                <a:r>
                  <a:rPr lang="en-US" dirty="0"/>
                  <a:t>Intel: QPI/UPI</a:t>
                </a:r>
              </a:p>
              <a:p>
                <a:r>
                  <a:rPr lang="en-US" dirty="0"/>
                  <a:t>AMD: HT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47B6C0-55B0-46BD-BF08-769ED15A6951}"/>
                </a:ext>
              </a:extLst>
            </p:cNvPr>
            <p:cNvSpPr/>
            <p:nvPr/>
          </p:nvSpPr>
          <p:spPr>
            <a:xfrm>
              <a:off x="8404574" y="2109216"/>
              <a:ext cx="313405" cy="467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220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Motherboard Layouts, Past and Present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87" y="1233689"/>
            <a:ext cx="3288963" cy="2905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08" y="1233689"/>
            <a:ext cx="3487872" cy="29502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20392" y="4400396"/>
            <a:ext cx="4696187" cy="1600434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  <a:latin typeface="arial" charset="0"/>
              </a:rPr>
              <a:t>Symmetric </a:t>
            </a:r>
            <a:r>
              <a:rPr lang="en-US" sz="1600" b="1" dirty="0" err="1">
                <a:solidFill>
                  <a:srgbClr val="222222"/>
                </a:solidFill>
                <a:latin typeface="arial" charset="0"/>
              </a:rPr>
              <a:t>MultiProcessing</a:t>
            </a:r>
            <a:r>
              <a:rPr lang="en-US" sz="1600" b="1" dirty="0">
                <a:solidFill>
                  <a:srgbClr val="222222"/>
                </a:solidFill>
                <a:latin typeface="arial" charset="0"/>
              </a:rPr>
              <a:t> (SMP) –</a:t>
            </a:r>
          </a:p>
          <a:p>
            <a:r>
              <a:rPr lang="en-US" sz="1600" dirty="0"/>
              <a:t>Memory access is uniform, as all traffic goes via north bridge, but is bottlenecked by front side bus (FSB) and north-bridge-to-RAM bandwidth limitations. Current motherboards have no north bridge; the south bridge is now referred to as the I/O hub or just the chipset.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57592" y="4398723"/>
            <a:ext cx="4700016" cy="160020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en-US" sz="1600" b="1" dirty="0">
                <a:solidFill>
                  <a:srgbClr val="222222"/>
                </a:solidFill>
                <a:latin typeface="Arial" charset="0"/>
              </a:rPr>
              <a:t>Non-Uniform Memory Access (NUMA) –</a:t>
            </a:r>
          </a:p>
          <a:p>
            <a:r>
              <a:rPr lang="en-US" sz="1600" dirty="0"/>
              <a:t>Physical memory is partitioned per CPU, with a fast interconnect to link CPUs to each other and to I/O.</a:t>
            </a:r>
          </a:p>
          <a:p>
            <a:r>
              <a:rPr lang="en-US" sz="1600" dirty="0"/>
              <a:t>This removes bottlenecks but memory is no longer uniform – there may be 30-50% extra latency to access remote memory, more in multi-hop systems.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26226" y="1940123"/>
            <a:ext cx="1592738" cy="677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/>
              <a:t>Intel QPI/UPI,</a:t>
            </a:r>
          </a:p>
          <a:p>
            <a:r>
              <a:rPr lang="en-US" dirty="0"/>
              <a:t>AMD HT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5B2467-D2E2-4F46-A4CB-21D92BFD03CE}"/>
              </a:ext>
            </a:extLst>
          </p:cNvPr>
          <p:cNvCxnSpPr/>
          <p:nvPr/>
        </p:nvCxnSpPr>
        <p:spPr>
          <a:xfrm flipH="1">
            <a:off x="9322972" y="2278675"/>
            <a:ext cx="1204966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67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HPC Cluster</a:t>
            </a:r>
          </a:p>
          <a:p>
            <a:r>
              <a:rPr lang="en-US" dirty="0"/>
              <a:t>Compute 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Disk </a:t>
            </a:r>
          </a:p>
          <a:p>
            <a:r>
              <a:rPr lang="en-US" dirty="0"/>
              <a:t>Other Architectures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D3ED9F-EA53-6703-B332-A14DCF114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70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A7CA-A8DD-A046-B038-BF84583C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Example: Intel Skylake Scalable Processor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2C4727B5-2C21-DE4A-93FD-5A59908ED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7597" y="1234439"/>
            <a:ext cx="5604803" cy="484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 charset="0"/>
              </a:rPr>
              <a:t>“System on a Chip” (SoC)</a:t>
            </a:r>
          </a:p>
          <a:p>
            <a:r>
              <a:rPr lang="en-US" dirty="0">
                <a:latin typeface="Arial" charset="0"/>
              </a:rPr>
              <a:t>Core: “A complete ensemble of execution logic, and cache storage as well as register files plus instruction counter (IC) for executing a software process or thread.” (</a:t>
            </a:r>
            <a:r>
              <a:rPr lang="en-US" dirty="0" err="1">
                <a:latin typeface="Arial" charset="0"/>
              </a:rPr>
              <a:t>Jarp</a:t>
            </a:r>
            <a:r>
              <a:rPr lang="en-US" dirty="0">
                <a:latin typeface="Arial" charset="0"/>
              </a:rPr>
              <a:t>)</a:t>
            </a:r>
          </a:p>
          <a:p>
            <a:pPr marL="0" indent="0">
              <a:buNone/>
            </a:pPr>
            <a:endParaRPr lang="en-US" sz="1900" dirty="0">
              <a:latin typeface="Arial" charset="0"/>
            </a:endParaRPr>
          </a:p>
          <a:p>
            <a:pPr marL="0" indent="0">
              <a:buNone/>
            </a:pPr>
            <a:r>
              <a:rPr lang="en-US" sz="1900" dirty="0">
                <a:latin typeface="Arial" charset="0"/>
              </a:rPr>
              <a:t>UPI </a:t>
            </a:r>
            <a:r>
              <a:rPr lang="mr-IN" sz="1900" dirty="0">
                <a:latin typeface="Arial" charset="0"/>
              </a:rPr>
              <a:t>–</a:t>
            </a:r>
            <a:r>
              <a:rPr lang="en-US" sz="1900" dirty="0">
                <a:latin typeface="Arial" charset="0"/>
              </a:rPr>
              <a:t> Intel Ultra Path Interconnect</a:t>
            </a:r>
          </a:p>
          <a:p>
            <a:pPr marL="0" indent="0">
              <a:buNone/>
              <a:tabLst>
                <a:tab pos="790575" algn="l"/>
                <a:tab pos="909638" algn="l"/>
              </a:tabLst>
            </a:pPr>
            <a:r>
              <a:rPr lang="en-US" sz="1900" dirty="0">
                <a:latin typeface="Arial" charset="0"/>
              </a:rPr>
              <a:t>PCIe </a:t>
            </a:r>
            <a:r>
              <a:rPr lang="mr-IN" sz="1900" dirty="0">
                <a:latin typeface="Arial" charset="0"/>
              </a:rPr>
              <a:t>–</a:t>
            </a:r>
            <a:r>
              <a:rPr lang="en-US" sz="1900" dirty="0">
                <a:latin typeface="Arial" charset="0"/>
              </a:rPr>
              <a:t> Peripheral Component</a:t>
            </a:r>
            <a:br>
              <a:rPr lang="en-US" sz="1900" dirty="0">
                <a:latin typeface="Arial" charset="0"/>
              </a:rPr>
            </a:br>
            <a:r>
              <a:rPr lang="en-US" sz="1900" dirty="0">
                <a:latin typeface="Arial" charset="0"/>
              </a:rPr>
              <a:t> 	Interconnect Express</a:t>
            </a:r>
          </a:p>
          <a:p>
            <a:pPr marL="0" indent="0">
              <a:buNone/>
            </a:pPr>
            <a:r>
              <a:rPr lang="en-US" sz="1900" dirty="0">
                <a:latin typeface="Arial" charset="0"/>
              </a:rPr>
              <a:t>DDR </a:t>
            </a:r>
            <a:r>
              <a:rPr lang="mr-IN" sz="1900" dirty="0">
                <a:latin typeface="Arial" charset="0"/>
              </a:rPr>
              <a:t>–</a:t>
            </a:r>
            <a:r>
              <a:rPr lang="en-US" sz="1900" dirty="0">
                <a:latin typeface="Arial" charset="0"/>
              </a:rPr>
              <a:t> Double Data 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E8530-802D-6584-804C-6E4CAD414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3A79B-7473-214D-95BC-999AAD1D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" y="840106"/>
            <a:ext cx="5744519" cy="54185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52F347-30C6-4F42-8219-C48F6CBEE8FC}"/>
              </a:ext>
            </a:extLst>
          </p:cNvPr>
          <p:cNvSpPr/>
          <p:nvPr/>
        </p:nvSpPr>
        <p:spPr>
          <a:xfrm>
            <a:off x="2802467" y="1779784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17AB76-361D-584A-90C6-77B2DEBF140A}"/>
              </a:ext>
            </a:extLst>
          </p:cNvPr>
          <p:cNvSpPr/>
          <p:nvPr/>
        </p:nvSpPr>
        <p:spPr>
          <a:xfrm>
            <a:off x="3981507" y="1776345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4DE4F-8A66-5349-B5B9-1DADDB1EA23A}"/>
              </a:ext>
            </a:extLst>
          </p:cNvPr>
          <p:cNvSpPr/>
          <p:nvPr/>
        </p:nvSpPr>
        <p:spPr>
          <a:xfrm>
            <a:off x="2802467" y="3480261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4E740-87AB-4947-BDA5-4F86A941DE44}"/>
              </a:ext>
            </a:extLst>
          </p:cNvPr>
          <p:cNvSpPr/>
          <p:nvPr/>
        </p:nvSpPr>
        <p:spPr>
          <a:xfrm>
            <a:off x="3981507" y="3485289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BCFC9-A675-CF4A-BBE2-7DFDA5913CD5}"/>
              </a:ext>
            </a:extLst>
          </p:cNvPr>
          <p:cNvSpPr/>
          <p:nvPr/>
        </p:nvSpPr>
        <p:spPr>
          <a:xfrm>
            <a:off x="2802467" y="4351005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B32EB-F332-8841-9CAA-93D7560992D0}"/>
              </a:ext>
            </a:extLst>
          </p:cNvPr>
          <p:cNvSpPr/>
          <p:nvPr/>
        </p:nvSpPr>
        <p:spPr>
          <a:xfrm>
            <a:off x="3981507" y="4347567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42015D-2030-4F4C-BA06-DE4A2EE434A9}"/>
              </a:ext>
            </a:extLst>
          </p:cNvPr>
          <p:cNvSpPr/>
          <p:nvPr/>
        </p:nvSpPr>
        <p:spPr>
          <a:xfrm>
            <a:off x="2802467" y="2626921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57B78D-98CA-CF40-B1B2-714675B1200E}"/>
              </a:ext>
            </a:extLst>
          </p:cNvPr>
          <p:cNvSpPr/>
          <p:nvPr/>
        </p:nvSpPr>
        <p:spPr>
          <a:xfrm>
            <a:off x="2802467" y="5203757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D8333B-1C04-D944-810E-E95E62E2C9D6}"/>
              </a:ext>
            </a:extLst>
          </p:cNvPr>
          <p:cNvSpPr/>
          <p:nvPr/>
        </p:nvSpPr>
        <p:spPr>
          <a:xfrm>
            <a:off x="3981507" y="5200319"/>
            <a:ext cx="1159933" cy="829733"/>
          </a:xfrm>
          <a:prstGeom prst="rect">
            <a:avLst/>
          </a:prstGeom>
          <a:solidFill>
            <a:srgbClr val="C5E0B4">
              <a:alpha val="41961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FC3DA-D90F-254B-93FC-F04B725E0ABF}"/>
              </a:ext>
            </a:extLst>
          </p:cNvPr>
          <p:cNvSpPr/>
          <p:nvPr/>
        </p:nvSpPr>
        <p:spPr>
          <a:xfrm>
            <a:off x="5172579" y="1415746"/>
            <a:ext cx="351253" cy="3031037"/>
          </a:xfrm>
          <a:prstGeom prst="rect">
            <a:avLst/>
          </a:prstGeom>
          <a:solidFill>
            <a:schemeClr val="accent2">
              <a:lumMod val="40000"/>
              <a:lumOff val="60000"/>
              <a:alpha val="41961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6D1E97-205B-A64E-8367-9FCAAEDBCCA1}"/>
              </a:ext>
            </a:extLst>
          </p:cNvPr>
          <p:cNvSpPr txBox="1"/>
          <p:nvPr/>
        </p:nvSpPr>
        <p:spPr>
          <a:xfrm rot="16200000">
            <a:off x="5016653" y="2688935"/>
            <a:ext cx="656584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DDR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D1643-CDC2-6B42-96AD-E374443B1FB2}"/>
              </a:ext>
            </a:extLst>
          </p:cNvPr>
          <p:cNvSpPr/>
          <p:nvPr/>
        </p:nvSpPr>
        <p:spPr>
          <a:xfrm>
            <a:off x="517304" y="922912"/>
            <a:ext cx="4628976" cy="829733"/>
          </a:xfrm>
          <a:prstGeom prst="rect">
            <a:avLst/>
          </a:prstGeom>
          <a:solidFill>
            <a:schemeClr val="tx2">
              <a:lumMod val="40000"/>
              <a:lumOff val="60000"/>
              <a:alpha val="41961"/>
            </a:scheme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CB0A17-E4C9-2F43-92EB-5E05B070B38D}"/>
              </a:ext>
            </a:extLst>
          </p:cNvPr>
          <p:cNvSpPr txBox="1"/>
          <p:nvPr/>
        </p:nvSpPr>
        <p:spPr>
          <a:xfrm>
            <a:off x="1604930" y="1137725"/>
            <a:ext cx="2386225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North Cap: UPI, PCIe,…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7B03943-ED24-834F-A4C8-04CA684BA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53" y="4106954"/>
            <a:ext cx="2109737" cy="1784569"/>
          </a:xfrm>
          <a:prstGeom prst="rect">
            <a:avLst/>
          </a:prstGeom>
        </p:spPr>
      </p:pic>
      <p:sp>
        <p:nvSpPr>
          <p:cNvPr id="36" name="Donut 35">
            <a:extLst>
              <a:ext uri="{FF2B5EF4-FFF2-40B4-BE49-F238E27FC236}">
                <a16:creationId xmlns:a16="http://schemas.microsoft.com/office/drawing/2014/main" id="{50175468-1E5F-AC4F-B78B-F04AE29E9E5E}"/>
              </a:ext>
            </a:extLst>
          </p:cNvPr>
          <p:cNvSpPr/>
          <p:nvPr/>
        </p:nvSpPr>
        <p:spPr>
          <a:xfrm>
            <a:off x="10221578" y="3884751"/>
            <a:ext cx="775855" cy="891549"/>
          </a:xfrm>
          <a:prstGeom prst="donut">
            <a:avLst>
              <a:gd name="adj" fmla="val 1138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64D483-2AAC-967A-E093-B263F056C418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977597" y="4330526"/>
            <a:ext cx="4243981" cy="170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1A4C7-AF93-F44F-838E-24D4305A0571}"/>
              </a:ext>
            </a:extLst>
          </p:cNvPr>
          <p:cNvSpPr/>
          <p:nvPr/>
        </p:nvSpPr>
        <p:spPr>
          <a:xfrm>
            <a:off x="3981507" y="2626921"/>
            <a:ext cx="1159933" cy="829733"/>
          </a:xfrm>
          <a:prstGeom prst="rect">
            <a:avLst/>
          </a:prstGeom>
          <a:solidFill>
            <a:schemeClr val="accent1">
              <a:lumMod val="40000"/>
              <a:lumOff val="60000"/>
              <a:alpha val="41961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F2D90F-40B4-634A-877C-D3DBC75F9EA0}"/>
              </a:ext>
            </a:extLst>
          </p:cNvPr>
          <p:cNvSpPr txBox="1"/>
          <p:nvPr/>
        </p:nvSpPr>
        <p:spPr>
          <a:xfrm>
            <a:off x="3963875" y="2683716"/>
            <a:ext cx="1195193" cy="67710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Memory</a:t>
            </a:r>
          </a:p>
          <a:p>
            <a:pPr algn="ctr"/>
            <a:r>
              <a:rPr lang="en-US" dirty="0">
                <a:highlight>
                  <a:srgbClr val="FFFF00"/>
                </a:highlight>
              </a:rPr>
              <a:t>Controller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397CD-A3D5-0042-8A65-7F5CF4F61D78}"/>
              </a:ext>
            </a:extLst>
          </p:cNvPr>
          <p:cNvSpPr txBox="1"/>
          <p:nvPr/>
        </p:nvSpPr>
        <p:spPr>
          <a:xfrm>
            <a:off x="3000705" y="1990863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124327-52B4-034D-B231-D91587C3A7E9}"/>
              </a:ext>
            </a:extLst>
          </p:cNvPr>
          <p:cNvSpPr txBox="1"/>
          <p:nvPr/>
        </p:nvSpPr>
        <p:spPr>
          <a:xfrm>
            <a:off x="2984744" y="2830435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1C6611-A9EF-9B40-A89E-6B9CD1FB39BE}"/>
              </a:ext>
            </a:extLst>
          </p:cNvPr>
          <p:cNvSpPr txBox="1"/>
          <p:nvPr/>
        </p:nvSpPr>
        <p:spPr>
          <a:xfrm>
            <a:off x="3016666" y="3710787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4A4070-A2EA-144F-AEF6-84BA7A5392E8}"/>
              </a:ext>
            </a:extLst>
          </p:cNvPr>
          <p:cNvSpPr txBox="1"/>
          <p:nvPr/>
        </p:nvSpPr>
        <p:spPr>
          <a:xfrm>
            <a:off x="3000705" y="4550359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301B28-EF90-1942-B2AD-5AB5D2293F7F}"/>
              </a:ext>
            </a:extLst>
          </p:cNvPr>
          <p:cNvSpPr txBox="1"/>
          <p:nvPr/>
        </p:nvSpPr>
        <p:spPr>
          <a:xfrm>
            <a:off x="3016666" y="5396845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D29DE8-082C-6C44-B22B-3754D06EEE0F}"/>
              </a:ext>
            </a:extLst>
          </p:cNvPr>
          <p:cNvSpPr txBox="1"/>
          <p:nvPr/>
        </p:nvSpPr>
        <p:spPr>
          <a:xfrm>
            <a:off x="4179745" y="4568750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39B3A2-7D83-124E-ACEF-F6B25C5E894C}"/>
              </a:ext>
            </a:extLst>
          </p:cNvPr>
          <p:cNvSpPr txBox="1"/>
          <p:nvPr/>
        </p:nvSpPr>
        <p:spPr>
          <a:xfrm>
            <a:off x="4179745" y="1980142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DA46D4-15AC-2147-B552-28732CEC6D43}"/>
              </a:ext>
            </a:extLst>
          </p:cNvPr>
          <p:cNvSpPr txBox="1"/>
          <p:nvPr/>
        </p:nvSpPr>
        <p:spPr>
          <a:xfrm>
            <a:off x="4168004" y="3689943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8167D-CFF6-7947-99CE-E1F4D0023897}"/>
              </a:ext>
            </a:extLst>
          </p:cNvPr>
          <p:cNvSpPr txBox="1"/>
          <p:nvPr/>
        </p:nvSpPr>
        <p:spPr>
          <a:xfrm>
            <a:off x="4195706" y="5408214"/>
            <a:ext cx="69505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E6515C-4EA2-67B0-9C5D-8425B93576AE}"/>
              </a:ext>
            </a:extLst>
          </p:cNvPr>
          <p:cNvSpPr txBox="1"/>
          <p:nvPr/>
        </p:nvSpPr>
        <p:spPr>
          <a:xfrm>
            <a:off x="3815311" y="6400416"/>
            <a:ext cx="6468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en.wikichip.org</a:t>
            </a:r>
            <a:r>
              <a:rPr lang="en-US" sz="1200" dirty="0"/>
              <a:t>/wiki/intel/microarchitectures/</a:t>
            </a:r>
            <a:r>
              <a:rPr lang="en-US" sz="1200" dirty="0" err="1"/>
              <a:t>skylake</a:t>
            </a:r>
            <a:r>
              <a:rPr lang="en-US" sz="1200" dirty="0"/>
              <a:t>_(server)#High_Core_Count_.28HCC.29</a:t>
            </a:r>
          </a:p>
        </p:txBody>
      </p:sp>
    </p:spTree>
    <p:extLst>
      <p:ext uri="{BB962C8B-B14F-4D97-AF65-F5344CB8AC3E}">
        <p14:creationId xmlns:p14="http://schemas.microsoft.com/office/powerpoint/2010/main" val="755828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8626-677E-044F-A62C-B1FB73CEF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Skylake Core Microarchitecture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33482-5691-EC43-AD08-B21BD1D1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9" y="1322512"/>
            <a:ext cx="9019032" cy="4825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38B16B-F956-C946-BF86-C8AA30338C93}"/>
              </a:ext>
            </a:extLst>
          </p:cNvPr>
          <p:cNvSpPr txBox="1"/>
          <p:nvPr/>
        </p:nvSpPr>
        <p:spPr>
          <a:xfrm>
            <a:off x="9265922" y="1925411"/>
            <a:ext cx="2651759" cy="344709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/>
              <a:t>Key Components:</a:t>
            </a:r>
          </a:p>
          <a:p>
            <a:endParaRPr lang="en-US" b="1" dirty="0"/>
          </a:p>
          <a:p>
            <a:r>
              <a:rPr lang="en-US" dirty="0"/>
              <a:t>Control logic</a:t>
            </a:r>
          </a:p>
          <a:p>
            <a:r>
              <a:rPr lang="en-US" dirty="0"/>
              <a:t>Register file</a:t>
            </a:r>
          </a:p>
          <a:p>
            <a:r>
              <a:rPr lang="en-US" dirty="0"/>
              <a:t>Functional Units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ALU (arithmetic and logic unit)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FPU (floating point unit)</a:t>
            </a:r>
          </a:p>
          <a:p>
            <a:pPr marL="0" lvl="5"/>
            <a:endParaRPr lang="en-US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Data Transfer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en-US" dirty="0"/>
              <a:t>Load / Store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0A9B03-4A20-42A3-98B8-DC4D0F8E1F5D}"/>
              </a:ext>
            </a:extLst>
          </p:cNvPr>
          <p:cNvGrpSpPr/>
          <p:nvPr/>
        </p:nvGrpSpPr>
        <p:grpSpPr>
          <a:xfrm>
            <a:off x="644769" y="609600"/>
            <a:ext cx="6928339" cy="6248400"/>
            <a:chOff x="644769" y="609600"/>
            <a:chExt cx="6928339" cy="6248400"/>
          </a:xfrm>
        </p:grpSpPr>
        <p:sp>
          <p:nvSpPr>
            <p:cNvPr id="3" name="&quot;Not Allowed&quot; Symbol 2">
              <a:extLst>
                <a:ext uri="{FF2B5EF4-FFF2-40B4-BE49-F238E27FC236}">
                  <a16:creationId xmlns:a16="http://schemas.microsoft.com/office/drawing/2014/main" id="{FD502A62-DED2-42F5-991E-634885DD6E1C}"/>
                </a:ext>
              </a:extLst>
            </p:cNvPr>
            <p:cNvSpPr/>
            <p:nvPr/>
          </p:nvSpPr>
          <p:spPr>
            <a:xfrm>
              <a:off x="644769" y="609600"/>
              <a:ext cx="6928339" cy="6248400"/>
            </a:xfrm>
            <a:prstGeom prst="noSmoking">
              <a:avLst>
                <a:gd name="adj" fmla="val 12557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D784D-D903-4E3C-8B77-C592FDCF04CA}"/>
                </a:ext>
              </a:extLst>
            </p:cNvPr>
            <p:cNvSpPr txBox="1"/>
            <p:nvPr/>
          </p:nvSpPr>
          <p:spPr>
            <a:xfrm>
              <a:off x="2579076" y="778286"/>
              <a:ext cx="3059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Too much!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2919F-E5C9-A1D5-FACF-55C09DA38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 err="1"/>
              <a:t>Vectorization</a:t>
            </a:r>
            <a:r>
              <a:rPr lang="en-US" dirty="0"/>
              <a:t>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generations of CPUs add capabilities and instructions</a:t>
            </a:r>
          </a:p>
          <a:p>
            <a:pPr lvl="1"/>
            <a:r>
              <a:rPr lang="en-US" dirty="0"/>
              <a:t>Each core can have one or more vector processing units (VPUs) and vector registers</a:t>
            </a:r>
          </a:p>
          <a:p>
            <a:pPr lvl="1"/>
            <a:r>
              <a:rPr lang="en-US" dirty="0"/>
              <a:t>Machine (assembly) commands are often added to take advantage of new hardware</a:t>
            </a:r>
          </a:p>
          <a:p>
            <a:r>
              <a:rPr lang="en-US" dirty="0"/>
              <a:t>Vector instructions are also called SIMD = Single Instruction Multiple Data</a:t>
            </a:r>
          </a:p>
          <a:p>
            <a:pPr lvl="1"/>
            <a:r>
              <a:rPr lang="en-US" dirty="0"/>
              <a:t>x86_64 has </a:t>
            </a:r>
            <a:r>
              <a:rPr lang="en-US" u="sng" dirty="0"/>
              <a:t>S</a:t>
            </a:r>
            <a:r>
              <a:rPr lang="en-US" dirty="0"/>
              <a:t>treaming </a:t>
            </a:r>
            <a:r>
              <a:rPr lang="en-US" u="sng" dirty="0"/>
              <a:t>S</a:t>
            </a:r>
            <a:r>
              <a:rPr lang="en-US" dirty="0"/>
              <a:t>IMD </a:t>
            </a:r>
            <a:r>
              <a:rPr lang="en-US" u="sng" dirty="0"/>
              <a:t>E</a:t>
            </a:r>
            <a:r>
              <a:rPr lang="en-US" dirty="0"/>
              <a:t>xtensions (SSE), </a:t>
            </a:r>
            <a:r>
              <a:rPr lang="en-US" u="sng" dirty="0"/>
              <a:t>A</a:t>
            </a:r>
            <a:r>
              <a:rPr lang="en-US" dirty="0"/>
              <a:t>dvanced </a:t>
            </a:r>
            <a:r>
              <a:rPr lang="en-US" u="sng" dirty="0"/>
              <a:t>V</a:t>
            </a:r>
            <a:r>
              <a:rPr lang="en-US" dirty="0"/>
              <a:t>ector E</a:t>
            </a:r>
            <a:r>
              <a:rPr lang="en-US" u="sng" dirty="0"/>
              <a:t>x</a:t>
            </a:r>
            <a:r>
              <a:rPr lang="en-US" dirty="0"/>
              <a:t>tensions (AVX)</a:t>
            </a:r>
          </a:p>
          <a:p>
            <a:endParaRPr lang="en-US" dirty="0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3A90E5BC-0A6C-4B9D-A608-7B4B3FA4ECA6}"/>
              </a:ext>
            </a:extLst>
          </p:cNvPr>
          <p:cNvSpPr/>
          <p:nvPr/>
        </p:nvSpPr>
        <p:spPr>
          <a:xfrm>
            <a:off x="3787761" y="4024585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932EEC37-8BBC-4E05-ACCD-3A069F38CFEC}"/>
              </a:ext>
            </a:extLst>
          </p:cNvPr>
          <p:cNvSpPr/>
          <p:nvPr/>
        </p:nvSpPr>
        <p:spPr>
          <a:xfrm>
            <a:off x="3747498" y="4874552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D7D9AA-ED07-4FF1-939D-606FC56F19BE}"/>
              </a:ext>
            </a:extLst>
          </p:cNvPr>
          <p:cNvSpPr txBox="1"/>
          <p:nvPr/>
        </p:nvSpPr>
        <p:spPr>
          <a:xfrm>
            <a:off x="4074353" y="4418782"/>
            <a:ext cx="82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D5370CBE-E9EF-4E10-9F13-ACF63241B35A}"/>
              </a:ext>
            </a:extLst>
          </p:cNvPr>
          <p:cNvSpPr/>
          <p:nvPr/>
        </p:nvSpPr>
        <p:spPr>
          <a:xfrm>
            <a:off x="3724293" y="5694039"/>
            <a:ext cx="1520983" cy="329700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]+b[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EDD133-7494-4B0B-ADAC-9EBEB1100A4A}"/>
              </a:ext>
            </a:extLst>
          </p:cNvPr>
          <p:cNvSpPr txBox="1"/>
          <p:nvPr/>
        </p:nvSpPr>
        <p:spPr>
          <a:xfrm>
            <a:off x="4085221" y="5235943"/>
            <a:ext cx="82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ED5DCD0A-7223-416E-9191-2D50464A8DC6}"/>
              </a:ext>
            </a:extLst>
          </p:cNvPr>
          <p:cNvSpPr/>
          <p:nvPr/>
        </p:nvSpPr>
        <p:spPr>
          <a:xfrm>
            <a:off x="5939047" y="4036955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0C6767D5-0994-4C34-80DA-DAC5F24C86CA}"/>
              </a:ext>
            </a:extLst>
          </p:cNvPr>
          <p:cNvSpPr/>
          <p:nvPr/>
        </p:nvSpPr>
        <p:spPr>
          <a:xfrm>
            <a:off x="5939046" y="4869767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22CB4293-BEC8-425C-AEDE-F652AEA27401}"/>
              </a:ext>
            </a:extLst>
          </p:cNvPr>
          <p:cNvSpPr/>
          <p:nvPr/>
        </p:nvSpPr>
        <p:spPr>
          <a:xfrm>
            <a:off x="5939046" y="5654407"/>
            <a:ext cx="1520983" cy="369332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]+b[</a:t>
            </a:r>
            <a:r>
              <a:rPr lang="en-US" sz="1200" dirty="0" err="1">
                <a:latin typeface="+mj-lt"/>
              </a:rPr>
              <a:t>i</a:t>
            </a:r>
            <a:r>
              <a:rPr lang="en-US" sz="1200" dirty="0">
                <a:latin typeface="+mj-lt"/>
              </a:rPr>
              <a:t>]</a:t>
            </a:r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DEAD12A3-724E-45D5-BC8B-94C0C148BA40}"/>
              </a:ext>
            </a:extLst>
          </p:cNvPr>
          <p:cNvSpPr/>
          <p:nvPr/>
        </p:nvSpPr>
        <p:spPr>
          <a:xfrm>
            <a:off x="7301091" y="4036955"/>
            <a:ext cx="1520983" cy="3693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a[i+1]</a:t>
            </a: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F1A28EC8-01C1-49CA-AE97-A5FE4B37668D}"/>
              </a:ext>
            </a:extLst>
          </p:cNvPr>
          <p:cNvSpPr/>
          <p:nvPr/>
        </p:nvSpPr>
        <p:spPr>
          <a:xfrm>
            <a:off x="7301090" y="4869767"/>
            <a:ext cx="1520983" cy="3693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b[i+1]</a:t>
            </a: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2AA18D84-6C86-4909-9884-18A9E2A11684}"/>
              </a:ext>
            </a:extLst>
          </p:cNvPr>
          <p:cNvSpPr/>
          <p:nvPr/>
        </p:nvSpPr>
        <p:spPr>
          <a:xfrm>
            <a:off x="7301090" y="5654407"/>
            <a:ext cx="1520983" cy="36933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a[i+1]+b[i+1]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F39BF6F5-1B38-4E6A-933B-6D22AFCEE695}"/>
              </a:ext>
            </a:extLst>
          </p:cNvPr>
          <p:cNvSpPr/>
          <p:nvPr/>
        </p:nvSpPr>
        <p:spPr>
          <a:xfrm>
            <a:off x="8687270" y="4035450"/>
            <a:ext cx="1520983" cy="369332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a[i+2]</a:t>
            </a:r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8585865C-D104-4384-8294-660724D9A1CF}"/>
              </a:ext>
            </a:extLst>
          </p:cNvPr>
          <p:cNvSpPr/>
          <p:nvPr/>
        </p:nvSpPr>
        <p:spPr>
          <a:xfrm>
            <a:off x="8687269" y="4868262"/>
            <a:ext cx="1520983" cy="369332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b[i+2]</a:t>
            </a:r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31D73EB9-6879-418A-9C28-BDB1C2DC46E8}"/>
              </a:ext>
            </a:extLst>
          </p:cNvPr>
          <p:cNvSpPr/>
          <p:nvPr/>
        </p:nvSpPr>
        <p:spPr>
          <a:xfrm>
            <a:off x="8687269" y="5652902"/>
            <a:ext cx="1520983" cy="369332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a[i+2]+b[i+2]</a:t>
            </a: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8C973F72-F817-4F04-A30F-65BF4BEA8282}"/>
              </a:ext>
            </a:extLst>
          </p:cNvPr>
          <p:cNvSpPr/>
          <p:nvPr/>
        </p:nvSpPr>
        <p:spPr>
          <a:xfrm>
            <a:off x="10055333" y="4035450"/>
            <a:ext cx="1520983" cy="369332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a[i+3]</a:t>
            </a: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709E6A16-0072-4090-A9EC-F0E169546A3B}"/>
              </a:ext>
            </a:extLst>
          </p:cNvPr>
          <p:cNvSpPr/>
          <p:nvPr/>
        </p:nvSpPr>
        <p:spPr>
          <a:xfrm>
            <a:off x="10055331" y="4868262"/>
            <a:ext cx="1520983" cy="369332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b[i+3]</a:t>
            </a: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29A62330-3150-4B88-9E32-6F9DE18D3764}"/>
              </a:ext>
            </a:extLst>
          </p:cNvPr>
          <p:cNvSpPr/>
          <p:nvPr/>
        </p:nvSpPr>
        <p:spPr>
          <a:xfrm>
            <a:off x="10055331" y="5652902"/>
            <a:ext cx="1520983" cy="369332"/>
          </a:xfrm>
          <a:prstGeom prst="cub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a[i+3]+b[i+3]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C3E7C3-A354-4B86-A61B-5FCD69D3063C}"/>
              </a:ext>
            </a:extLst>
          </p:cNvPr>
          <p:cNvSpPr txBox="1"/>
          <p:nvPr/>
        </p:nvSpPr>
        <p:spPr>
          <a:xfrm>
            <a:off x="8283884" y="4384451"/>
            <a:ext cx="82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CF0B8F-1312-48CC-A711-7439267914C7}"/>
              </a:ext>
            </a:extLst>
          </p:cNvPr>
          <p:cNvSpPr txBox="1"/>
          <p:nvPr/>
        </p:nvSpPr>
        <p:spPr>
          <a:xfrm>
            <a:off x="8283884" y="5191078"/>
            <a:ext cx="82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7E6EA4-E739-431A-93AF-EDDDC95518D1}"/>
              </a:ext>
            </a:extLst>
          </p:cNvPr>
          <p:cNvSpPr txBox="1"/>
          <p:nvPr/>
        </p:nvSpPr>
        <p:spPr>
          <a:xfrm>
            <a:off x="7565643" y="3532474"/>
            <a:ext cx="225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(SIMD)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F455CA-520D-4F7D-9535-195E7CE39979}"/>
              </a:ext>
            </a:extLst>
          </p:cNvPr>
          <p:cNvSpPr txBox="1"/>
          <p:nvPr/>
        </p:nvSpPr>
        <p:spPr>
          <a:xfrm>
            <a:off x="3724294" y="6036469"/>
            <a:ext cx="154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operation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result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3FA76D-6775-41CB-8622-3E8E67C5DB62}"/>
              </a:ext>
            </a:extLst>
          </p:cNvPr>
          <p:cNvSpPr txBox="1"/>
          <p:nvPr/>
        </p:nvSpPr>
        <p:spPr>
          <a:xfrm>
            <a:off x="5939046" y="6044641"/>
            <a:ext cx="566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operation </a:t>
            </a: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8867DB-8710-4DED-9EF9-3ABDFBC10707}"/>
              </a:ext>
            </a:extLst>
          </p:cNvPr>
          <p:cNvSpPr txBox="1"/>
          <p:nvPr/>
        </p:nvSpPr>
        <p:spPr>
          <a:xfrm>
            <a:off x="3446750" y="3532474"/>
            <a:ext cx="225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Scalar (SISD)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D1931A-686B-4C77-A2B0-20DB7AF79CA4}"/>
              </a:ext>
            </a:extLst>
          </p:cNvPr>
          <p:cNvSpPr txBox="1"/>
          <p:nvPr/>
        </p:nvSpPr>
        <p:spPr>
          <a:xfrm>
            <a:off x="614785" y="4924958"/>
            <a:ext cx="245523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dk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Ins="0" rtlCol="0">
            <a:spAutoFit/>
          </a:bodyPr>
          <a:lstStyle/>
          <a:p>
            <a:r>
              <a:rPr lang="en-US" sz="1200" b="1" dirty="0">
                <a:solidFill>
                  <a:srgbClr val="F256E5"/>
                </a:solidFill>
                <a:latin typeface="Courier New" panose="02070309020205020404" pitchFamily="49" charset="0"/>
              </a:rPr>
              <a:t>for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 (</a:t>
            </a:r>
            <a:r>
              <a:rPr lang="en-US" sz="1200" b="1" dirty="0" err="1">
                <a:solidFill>
                  <a:srgbClr val="00BF00"/>
                </a:solidFill>
                <a:latin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rgbClr val="BFBF00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=0;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&lt;N; 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++) {</a:t>
            </a:r>
          </a:p>
          <a:p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    c[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]=a[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]+b[</a:t>
            </a:r>
            <a:r>
              <a:rPr lang="en-US" sz="12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prstClr val="black"/>
                </a:solidFill>
                <a:latin typeface="Courier New" panose="02070309020205020404" pitchFamily="49" charset="0"/>
              </a:rPr>
              <a:t>];  }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708DE5-8B00-47EF-8EBA-DEEF73DFF2A8}"/>
              </a:ext>
            </a:extLst>
          </p:cNvPr>
          <p:cNvSpPr txBox="1"/>
          <p:nvPr/>
        </p:nvSpPr>
        <p:spPr>
          <a:xfrm>
            <a:off x="606286" y="4523802"/>
            <a:ext cx="253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inner-most loop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86A1D-9493-F35D-0CEC-9ABC920F2B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3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HPC Performance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FLOP = </a:t>
            </a:r>
            <a:r>
              <a:rPr lang="en-US" u="sng" dirty="0"/>
              <a:t>Fl</a:t>
            </a:r>
            <a:r>
              <a:rPr lang="en-US" dirty="0"/>
              <a:t>oating-point </a:t>
            </a:r>
            <a:r>
              <a:rPr lang="en-US" u="sng" dirty="0"/>
              <a:t>Op</a:t>
            </a:r>
            <a:r>
              <a:rPr lang="en-US" dirty="0"/>
              <a:t>eration</a:t>
            </a:r>
          </a:p>
          <a:p>
            <a:pPr lvl="1"/>
            <a:r>
              <a:rPr lang="en-US" dirty="0"/>
              <a:t>FLOPs = </a:t>
            </a:r>
            <a:r>
              <a:rPr lang="en-US" u="sng" dirty="0"/>
              <a:t>Fl</a:t>
            </a:r>
            <a:r>
              <a:rPr lang="en-US" dirty="0"/>
              <a:t>oating-point </a:t>
            </a:r>
            <a:r>
              <a:rPr lang="en-US" u="sng" dirty="0"/>
              <a:t>Op</a:t>
            </a:r>
            <a:r>
              <a:rPr lang="en-US" dirty="0"/>
              <a:t>eration</a:t>
            </a:r>
            <a:r>
              <a:rPr lang="en-US" u="sng" dirty="0"/>
              <a:t>s</a:t>
            </a:r>
          </a:p>
          <a:p>
            <a:pPr lvl="1"/>
            <a:r>
              <a:rPr lang="en-US" dirty="0"/>
              <a:t>FLOPS = </a:t>
            </a:r>
            <a:r>
              <a:rPr lang="en-US" u="sng" dirty="0"/>
              <a:t>Fl</a:t>
            </a:r>
            <a:r>
              <a:rPr lang="en-US" dirty="0"/>
              <a:t>oating-point </a:t>
            </a:r>
            <a:r>
              <a:rPr lang="en-US" u="sng" dirty="0"/>
              <a:t>O</a:t>
            </a:r>
            <a:r>
              <a:rPr lang="en-US" dirty="0"/>
              <a:t>perations </a:t>
            </a:r>
            <a:r>
              <a:rPr lang="en-US" u="sng" dirty="0"/>
              <a:t>P</a:t>
            </a:r>
            <a:r>
              <a:rPr lang="en-US" dirty="0"/>
              <a:t>er </a:t>
            </a:r>
            <a:r>
              <a:rPr lang="en-US" u="sng" dirty="0"/>
              <a:t>S</a:t>
            </a:r>
            <a:r>
              <a:rPr lang="en-US" dirty="0"/>
              <a:t>econd</a:t>
            </a:r>
          </a:p>
          <a:p>
            <a:pPr lvl="1"/>
            <a:r>
              <a:rPr lang="en-US" dirty="0"/>
              <a:t>Often write FLOP/s or FLOP/sec to avoid ambiguity</a:t>
            </a:r>
          </a:p>
          <a:p>
            <a:r>
              <a:rPr lang="en-US" dirty="0"/>
              <a:t>Calculation for single processor</a:t>
            </a:r>
          </a:p>
          <a:p>
            <a:pPr lvl="1"/>
            <a:r>
              <a:rPr lang="en-US" dirty="0"/>
              <a:t>Typically Double Precision (64-bit)</a:t>
            </a:r>
          </a:p>
          <a:p>
            <a:pPr lvl="1"/>
            <a:r>
              <a:rPr lang="en-US" dirty="0"/>
              <a:t>FLOPS = (Clock Speed)*(Cores)*(FLOPs/cycle)</a:t>
            </a:r>
          </a:p>
          <a:p>
            <a:r>
              <a:rPr lang="en-US" dirty="0"/>
              <a:t>FLOPS/$, FLOPS/Watt are useful metrics too</a:t>
            </a:r>
          </a:p>
          <a:p>
            <a:r>
              <a:rPr lang="en-US" dirty="0"/>
              <a:t>Bandwidth metrics (“giga” usually means 10</a:t>
            </a:r>
            <a:r>
              <a:rPr lang="en-US" baseline="30000" dirty="0"/>
              <a:t>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GB/s = gigabytes/sec</a:t>
            </a:r>
          </a:p>
          <a:p>
            <a:pPr lvl="1"/>
            <a:r>
              <a:rPr lang="en-US" dirty="0"/>
              <a:t>Gb/s = gigabits/sec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995" y="1197192"/>
            <a:ext cx="2794000" cy="4140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506335" y="5374638"/>
            <a:ext cx="3065076" cy="7061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N.B. - not to be confused with a Hollywood flop!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F8E8D-C0C8-0F4F-0B4F-3AF4C0C39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Xeon (Server) Architecture Codenames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FLOP/s depends on width, number, and abilities of VPUs in a core</a:t>
            </a:r>
          </a:p>
          <a:p>
            <a:r>
              <a:rPr lang="en-US" dirty="0"/>
              <a:t>Per-core rates, double precision (64-bit doubles – twice this for 32-bit floats)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Pentium 4*… Nehalem/</a:t>
            </a:r>
            <a:r>
              <a:rPr lang="en-US" dirty="0" err="1"/>
              <a:t>Westmere</a:t>
            </a:r>
            <a:r>
              <a:rPr lang="en-US" dirty="0"/>
              <a:t> (SSE2… SSE4): </a:t>
            </a:r>
          </a:p>
          <a:p>
            <a:pPr lvl="2"/>
            <a:r>
              <a:rPr lang="en-US" dirty="0"/>
              <a:t>4 DP FLOPs/cycle: 128-bit addition + 128-bit multiplication</a:t>
            </a:r>
          </a:p>
          <a:p>
            <a:pPr lvl="1"/>
            <a:r>
              <a:rPr lang="en-US" dirty="0"/>
              <a:t>Sandy Bridge/Ivy Bridge (AVX)</a:t>
            </a:r>
          </a:p>
          <a:p>
            <a:pPr lvl="2"/>
            <a:r>
              <a:rPr lang="en-US" dirty="0"/>
              <a:t>8 DP FLOPs/cycle: 256-bit addition + 256-bit multiplication</a:t>
            </a:r>
          </a:p>
          <a:p>
            <a:pPr lvl="1"/>
            <a:r>
              <a:rPr lang="en-US" dirty="0" err="1"/>
              <a:t>Haswell</a:t>
            </a:r>
            <a:r>
              <a:rPr lang="en-US" dirty="0"/>
              <a:t>/</a:t>
            </a:r>
            <a:r>
              <a:rPr lang="en-US" dirty="0" err="1"/>
              <a:t>Broadwell</a:t>
            </a:r>
            <a:r>
              <a:rPr lang="en-US" dirty="0"/>
              <a:t> (AVX2)</a:t>
            </a:r>
          </a:p>
          <a:p>
            <a:pPr lvl="2"/>
            <a:r>
              <a:rPr lang="en-US" dirty="0"/>
              <a:t>16 DP FLOPs/cycle: </a:t>
            </a:r>
            <a:r>
              <a:rPr lang="en-US" b="1" dirty="0"/>
              <a:t>two</a:t>
            </a:r>
            <a:r>
              <a:rPr lang="en-US" dirty="0"/>
              <a:t>, 256-bit </a:t>
            </a:r>
            <a:r>
              <a:rPr lang="en-US" b="1" dirty="0"/>
              <a:t>FMA</a:t>
            </a:r>
            <a:r>
              <a:rPr lang="en-US" dirty="0"/>
              <a:t>, fused multiply-add </a:t>
            </a:r>
          </a:p>
          <a:p>
            <a:pPr lvl="1"/>
            <a:r>
              <a:rPr lang="en-US" dirty="0"/>
              <a:t>KNL/Skylake (AVX-512)</a:t>
            </a:r>
          </a:p>
          <a:p>
            <a:pPr lvl="2"/>
            <a:r>
              <a:rPr lang="en-US" dirty="0"/>
              <a:t>32 DP FLOPs/cycle: </a:t>
            </a:r>
            <a:r>
              <a:rPr lang="en-US" b="1" dirty="0"/>
              <a:t>two</a:t>
            </a:r>
            <a:r>
              <a:rPr lang="en-US" dirty="0"/>
              <a:t>**, 512-bit </a:t>
            </a:r>
            <a:r>
              <a:rPr lang="en-US" b="1" dirty="0"/>
              <a:t>FMA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Cascade Lake (AVX-512 VNNI with INT8)</a:t>
            </a:r>
          </a:p>
          <a:p>
            <a:pPr lvl="2"/>
            <a:r>
              <a:rPr lang="en-US" dirty="0"/>
              <a:t>32 DP FLOPs/cycle: </a:t>
            </a:r>
            <a:r>
              <a:rPr lang="en-US" b="1" dirty="0"/>
              <a:t>two</a:t>
            </a:r>
            <a:r>
              <a:rPr lang="en-US" dirty="0"/>
              <a:t>, 512-bit </a:t>
            </a:r>
            <a:r>
              <a:rPr lang="en-US" b="1" dirty="0"/>
              <a:t>FMA</a:t>
            </a:r>
            <a:r>
              <a:rPr lang="en-US" dirty="0"/>
              <a:t> 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9ED5C30-25C1-22BB-6D30-2AC4FEE71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1E22F2-D6E4-4B3C-AE2A-1A4F0EA887E4}"/>
              </a:ext>
            </a:extLst>
          </p:cNvPr>
          <p:cNvGrpSpPr/>
          <p:nvPr/>
        </p:nvGrpSpPr>
        <p:grpSpPr>
          <a:xfrm>
            <a:off x="8749989" y="2536734"/>
            <a:ext cx="1648233" cy="350525"/>
            <a:chOff x="8875813" y="2234499"/>
            <a:chExt cx="1648233" cy="350525"/>
          </a:xfrm>
        </p:grpSpPr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2FCB1C06-A8FB-41A3-BF22-C76B2318ECB2}"/>
                </a:ext>
              </a:extLst>
            </p:cNvPr>
            <p:cNvSpPr/>
            <p:nvPr/>
          </p:nvSpPr>
          <p:spPr>
            <a:xfrm>
              <a:off x="8875813" y="2240716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48C7D88C-8251-45AB-978A-F68699C90C51}"/>
                </a:ext>
              </a:extLst>
            </p:cNvPr>
            <p:cNvSpPr/>
            <p:nvPr/>
          </p:nvSpPr>
          <p:spPr>
            <a:xfrm>
              <a:off x="9175647" y="2240715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2E48A5E-D918-4334-AC7E-F716ABAD0D87}"/>
                </a:ext>
              </a:extLst>
            </p:cNvPr>
            <p:cNvSpPr/>
            <p:nvPr/>
          </p:nvSpPr>
          <p:spPr>
            <a:xfrm>
              <a:off x="9842092" y="2234500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9C69B321-006F-42CC-AB57-A004F65E4C7B}"/>
                </a:ext>
              </a:extLst>
            </p:cNvPr>
            <p:cNvSpPr/>
            <p:nvPr/>
          </p:nvSpPr>
          <p:spPr>
            <a:xfrm>
              <a:off x="10141926" y="2234499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C2424-985A-440B-B9D5-752B22DCAABE}"/>
              </a:ext>
            </a:extLst>
          </p:cNvPr>
          <p:cNvGrpSpPr/>
          <p:nvPr/>
        </p:nvGrpSpPr>
        <p:grpSpPr>
          <a:xfrm>
            <a:off x="8189073" y="3295284"/>
            <a:ext cx="2764715" cy="354053"/>
            <a:chOff x="8288216" y="2933191"/>
            <a:chExt cx="2764715" cy="354053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AB869A23-5CFB-4290-A126-012C20CD4EB2}"/>
                </a:ext>
              </a:extLst>
            </p:cNvPr>
            <p:cNvSpPr/>
            <p:nvPr/>
          </p:nvSpPr>
          <p:spPr>
            <a:xfrm>
              <a:off x="8288216" y="2942936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5AE0FE95-0981-4711-AD06-8CE590F8263A}"/>
                </a:ext>
              </a:extLst>
            </p:cNvPr>
            <p:cNvSpPr/>
            <p:nvPr/>
          </p:nvSpPr>
          <p:spPr>
            <a:xfrm>
              <a:off x="8588050" y="2942935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A3A7D6F9-7120-44E8-AF2C-A56A164E8362}"/>
                </a:ext>
              </a:extLst>
            </p:cNvPr>
            <p:cNvSpPr/>
            <p:nvPr/>
          </p:nvSpPr>
          <p:spPr>
            <a:xfrm>
              <a:off x="8880345" y="2942935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9A1B9006-293F-4C35-B967-1CFDAB36D8C8}"/>
                </a:ext>
              </a:extLst>
            </p:cNvPr>
            <p:cNvSpPr/>
            <p:nvPr/>
          </p:nvSpPr>
          <p:spPr>
            <a:xfrm>
              <a:off x="9175724" y="2942935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BB4C1E29-EE92-4571-BE69-5C483BA2BED6}"/>
                </a:ext>
              </a:extLst>
            </p:cNvPr>
            <p:cNvSpPr/>
            <p:nvPr/>
          </p:nvSpPr>
          <p:spPr>
            <a:xfrm>
              <a:off x="9783303" y="2933192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D066E1A2-FD54-4841-95DD-E5A695301C83}"/>
                </a:ext>
              </a:extLst>
            </p:cNvPr>
            <p:cNvSpPr/>
            <p:nvPr/>
          </p:nvSpPr>
          <p:spPr>
            <a:xfrm>
              <a:off x="10083137" y="2933191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78A45850-580E-4669-AA90-829464860848}"/>
                </a:ext>
              </a:extLst>
            </p:cNvPr>
            <p:cNvSpPr/>
            <p:nvPr/>
          </p:nvSpPr>
          <p:spPr>
            <a:xfrm>
              <a:off x="10375432" y="2933191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89793EF7-F46E-48C1-9C70-2CF9A58C4161}"/>
                </a:ext>
              </a:extLst>
            </p:cNvPr>
            <p:cNvSpPr/>
            <p:nvPr/>
          </p:nvSpPr>
          <p:spPr>
            <a:xfrm>
              <a:off x="10670811" y="2933191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214BC78-7E5E-4CF9-A371-66CC2D60171B}"/>
              </a:ext>
            </a:extLst>
          </p:cNvPr>
          <p:cNvSpPr txBox="1"/>
          <p:nvPr/>
        </p:nvSpPr>
        <p:spPr>
          <a:xfrm>
            <a:off x="3603814" y="6243789"/>
            <a:ext cx="6112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*Pentium III (1999) introduced 128-bit SSE for 4 single-precision floats</a:t>
            </a:r>
          </a:p>
          <a:p>
            <a:r>
              <a:rPr lang="en-US" sz="1600" dirty="0"/>
              <a:t>**Some Skylake-SPs can do only one 512-bit FMA = (a × b + c), per core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13CEB1-7E9D-C109-9DD6-5C2804A55703}"/>
              </a:ext>
            </a:extLst>
          </p:cNvPr>
          <p:cNvGrpSpPr/>
          <p:nvPr/>
        </p:nvGrpSpPr>
        <p:grpSpPr>
          <a:xfrm>
            <a:off x="7746774" y="4055717"/>
            <a:ext cx="3219046" cy="402722"/>
            <a:chOff x="7746774" y="3991169"/>
            <a:chExt cx="3219046" cy="40272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D4D415-FE63-45B5-8FC8-00BEF896E06D}"/>
                </a:ext>
              </a:extLst>
            </p:cNvPr>
            <p:cNvGrpSpPr/>
            <p:nvPr/>
          </p:nvGrpSpPr>
          <p:grpSpPr>
            <a:xfrm>
              <a:off x="8184801" y="3991169"/>
              <a:ext cx="2781019" cy="344310"/>
              <a:chOff x="8288216" y="3712300"/>
              <a:chExt cx="2781019" cy="344310"/>
            </a:xfrm>
          </p:grpSpPr>
          <p:sp>
            <p:nvSpPr>
              <p:cNvPr id="6" name="Cube 5">
                <a:extLst>
                  <a:ext uri="{FF2B5EF4-FFF2-40B4-BE49-F238E27FC236}">
                    <a16:creationId xmlns:a16="http://schemas.microsoft.com/office/drawing/2014/main" id="{71CAC259-92F5-41D2-BA1C-54B017A5C5E3}"/>
                  </a:ext>
                </a:extLst>
              </p:cNvPr>
              <p:cNvSpPr/>
              <p:nvPr/>
            </p:nvSpPr>
            <p:spPr>
              <a:xfrm>
                <a:off x="8288216" y="3712302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056226AC-90F4-48F3-B401-60394F7548A1}"/>
                  </a:ext>
                </a:extLst>
              </p:cNvPr>
              <p:cNvSpPr/>
              <p:nvPr/>
            </p:nvSpPr>
            <p:spPr>
              <a:xfrm>
                <a:off x="8588050" y="3712301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3BA5BB69-3255-416F-9CD2-4349ED5B177E}"/>
                  </a:ext>
                </a:extLst>
              </p:cNvPr>
              <p:cNvSpPr/>
              <p:nvPr/>
            </p:nvSpPr>
            <p:spPr>
              <a:xfrm>
                <a:off x="8880345" y="3712301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763BAFF8-34B0-47F9-AFF6-649FC257BED1}"/>
                  </a:ext>
                </a:extLst>
              </p:cNvPr>
              <p:cNvSpPr/>
              <p:nvPr/>
            </p:nvSpPr>
            <p:spPr>
              <a:xfrm>
                <a:off x="9175724" y="3712301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081CEF50-788C-428A-B6E2-173D5AFAB7BB}"/>
                  </a:ext>
                </a:extLst>
              </p:cNvPr>
              <p:cNvSpPr/>
              <p:nvPr/>
            </p:nvSpPr>
            <p:spPr>
              <a:xfrm>
                <a:off x="9799607" y="3712301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1706AC45-19B6-4D92-AA20-F2BF8FE3182A}"/>
                  </a:ext>
                </a:extLst>
              </p:cNvPr>
              <p:cNvSpPr/>
              <p:nvPr/>
            </p:nvSpPr>
            <p:spPr>
              <a:xfrm>
                <a:off x="10099441" y="3712300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48E5A527-5D9A-4908-8DE4-237D8D7EFC9D}"/>
                  </a:ext>
                </a:extLst>
              </p:cNvPr>
              <p:cNvSpPr/>
              <p:nvPr/>
            </p:nvSpPr>
            <p:spPr>
              <a:xfrm>
                <a:off x="10391736" y="3712300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92943282-999B-481C-93B3-691F42FBC20F}"/>
                  </a:ext>
                </a:extLst>
              </p:cNvPr>
              <p:cNvSpPr/>
              <p:nvPr/>
            </p:nvSpPr>
            <p:spPr>
              <a:xfrm>
                <a:off x="10687115" y="3712300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1C38FC-AF62-2982-32E8-9270F086DB32}"/>
                </a:ext>
              </a:extLst>
            </p:cNvPr>
            <p:cNvSpPr txBox="1"/>
            <p:nvPr/>
          </p:nvSpPr>
          <p:spPr>
            <a:xfrm>
              <a:off x="7746774" y="3993781"/>
              <a:ext cx="433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2x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64ACA86-F12E-6DD4-1431-9185B602058D}"/>
                </a:ext>
              </a:extLst>
            </p:cNvPr>
            <p:cNvSpPr/>
            <p:nvPr/>
          </p:nvSpPr>
          <p:spPr>
            <a:xfrm>
              <a:off x="7790290" y="4015225"/>
              <a:ext cx="344309" cy="3443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917906-544C-286E-D3E7-9F3797B255B6}"/>
              </a:ext>
            </a:extLst>
          </p:cNvPr>
          <p:cNvGrpSpPr/>
          <p:nvPr/>
        </p:nvGrpSpPr>
        <p:grpSpPr>
          <a:xfrm>
            <a:off x="6597740" y="4801809"/>
            <a:ext cx="5509670" cy="414206"/>
            <a:chOff x="6597740" y="4737261"/>
            <a:chExt cx="5509670" cy="414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B197B91-C060-4F7E-91F7-B26E90B8E6BD}"/>
                </a:ext>
              </a:extLst>
            </p:cNvPr>
            <p:cNvGrpSpPr/>
            <p:nvPr/>
          </p:nvGrpSpPr>
          <p:grpSpPr>
            <a:xfrm>
              <a:off x="7036347" y="4737261"/>
              <a:ext cx="5071063" cy="357401"/>
              <a:chOff x="7096117" y="4461145"/>
              <a:chExt cx="5071063" cy="357401"/>
            </a:xfrm>
          </p:grpSpPr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E2BF5F0E-6386-4B86-A00C-A568BAAA7179}"/>
                  </a:ext>
                </a:extLst>
              </p:cNvPr>
              <p:cNvSpPr/>
              <p:nvPr/>
            </p:nvSpPr>
            <p:spPr>
              <a:xfrm>
                <a:off x="7096117" y="4474238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128D8042-E76E-46DB-A9C2-78CC4F201F80}"/>
                  </a:ext>
                </a:extLst>
              </p:cNvPr>
              <p:cNvSpPr/>
              <p:nvPr/>
            </p:nvSpPr>
            <p:spPr>
              <a:xfrm>
                <a:off x="7395951" y="4474237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597F9379-21E0-4C95-AD65-557EF2D7B097}"/>
                  </a:ext>
                </a:extLst>
              </p:cNvPr>
              <p:cNvSpPr/>
              <p:nvPr/>
            </p:nvSpPr>
            <p:spPr>
              <a:xfrm>
                <a:off x="7688246" y="4474237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5BB69621-3A19-43F5-ABAB-278BAA91DA9D}"/>
                  </a:ext>
                </a:extLst>
              </p:cNvPr>
              <p:cNvSpPr/>
              <p:nvPr/>
            </p:nvSpPr>
            <p:spPr>
              <a:xfrm>
                <a:off x="7983625" y="4474237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A5D478FC-E217-45F3-AEC2-08816A8098FF}"/>
                  </a:ext>
                </a:extLst>
              </p:cNvPr>
              <p:cNvSpPr/>
              <p:nvPr/>
            </p:nvSpPr>
            <p:spPr>
              <a:xfrm>
                <a:off x="8268759" y="4474237"/>
                <a:ext cx="382120" cy="344308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14050B7E-562D-4A03-9204-785795417BFA}"/>
                  </a:ext>
                </a:extLst>
              </p:cNvPr>
              <p:cNvSpPr/>
              <p:nvPr/>
            </p:nvSpPr>
            <p:spPr>
              <a:xfrm>
                <a:off x="8568593" y="4474236"/>
                <a:ext cx="382120" cy="344308"/>
              </a:xfrm>
              <a:prstGeom prst="cube">
                <a:avLst/>
              </a:prstGeom>
              <a:solidFill>
                <a:srgbClr val="E1ADF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E6997623-8BE8-4CD9-B0FB-6683F9A71B01}"/>
                  </a:ext>
                </a:extLst>
              </p:cNvPr>
              <p:cNvSpPr/>
              <p:nvPr/>
            </p:nvSpPr>
            <p:spPr>
              <a:xfrm>
                <a:off x="8860888" y="4474236"/>
                <a:ext cx="382120" cy="344308"/>
              </a:xfrm>
              <a:prstGeom prst="cube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6AF795E4-DBFC-444A-B2FC-5A6FC55F423A}"/>
                  </a:ext>
                </a:extLst>
              </p:cNvPr>
              <p:cNvSpPr/>
              <p:nvPr/>
            </p:nvSpPr>
            <p:spPr>
              <a:xfrm>
                <a:off x="9156267" y="4474236"/>
                <a:ext cx="382120" cy="344308"/>
              </a:xfrm>
              <a:prstGeom prst="cube">
                <a:avLst/>
              </a:prstGeom>
              <a:solidFill>
                <a:srgbClr val="FFAC9A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F5BAD43E-9BCC-488F-820C-C89E3FE5D989}"/>
                  </a:ext>
                </a:extLst>
              </p:cNvPr>
              <p:cNvSpPr/>
              <p:nvPr/>
            </p:nvSpPr>
            <p:spPr>
              <a:xfrm>
                <a:off x="9724910" y="4461147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C7DD9D54-3E68-4EA9-84C4-5B05D4A695A7}"/>
                  </a:ext>
                </a:extLst>
              </p:cNvPr>
              <p:cNvSpPr/>
              <p:nvPr/>
            </p:nvSpPr>
            <p:spPr>
              <a:xfrm>
                <a:off x="10024744" y="4461146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8633E0F4-BF96-4083-B3C8-F4468BFCB2AB}"/>
                  </a:ext>
                </a:extLst>
              </p:cNvPr>
              <p:cNvSpPr/>
              <p:nvPr/>
            </p:nvSpPr>
            <p:spPr>
              <a:xfrm>
                <a:off x="10317039" y="4461146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E776D652-6D6F-4973-821D-91C24A003C18}"/>
                  </a:ext>
                </a:extLst>
              </p:cNvPr>
              <p:cNvSpPr/>
              <p:nvPr/>
            </p:nvSpPr>
            <p:spPr>
              <a:xfrm>
                <a:off x="10612418" y="4461146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FEEEFBF5-B1F2-4987-9FB5-B968D9C163C6}"/>
                  </a:ext>
                </a:extLst>
              </p:cNvPr>
              <p:cNvSpPr/>
              <p:nvPr/>
            </p:nvSpPr>
            <p:spPr>
              <a:xfrm>
                <a:off x="10897552" y="4461146"/>
                <a:ext cx="382120" cy="344308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F4A587A1-CE01-45DA-909E-4D78586A506D}"/>
                  </a:ext>
                </a:extLst>
              </p:cNvPr>
              <p:cNvSpPr/>
              <p:nvPr/>
            </p:nvSpPr>
            <p:spPr>
              <a:xfrm>
                <a:off x="11197386" y="4461145"/>
                <a:ext cx="382120" cy="344308"/>
              </a:xfrm>
              <a:prstGeom prst="cube">
                <a:avLst/>
              </a:prstGeom>
              <a:solidFill>
                <a:srgbClr val="E1ADF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7077B2CA-FEA6-4C09-B0B9-A01956D928D5}"/>
                  </a:ext>
                </a:extLst>
              </p:cNvPr>
              <p:cNvSpPr/>
              <p:nvPr/>
            </p:nvSpPr>
            <p:spPr>
              <a:xfrm>
                <a:off x="11489681" y="4461145"/>
                <a:ext cx="382120" cy="344308"/>
              </a:xfrm>
              <a:prstGeom prst="cube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85109E05-1AF9-4A02-86EF-AB92D6C8CCB2}"/>
                  </a:ext>
                </a:extLst>
              </p:cNvPr>
              <p:cNvSpPr/>
              <p:nvPr/>
            </p:nvSpPr>
            <p:spPr>
              <a:xfrm>
                <a:off x="11785060" y="4461145"/>
                <a:ext cx="382120" cy="344308"/>
              </a:xfrm>
              <a:prstGeom prst="cube">
                <a:avLst/>
              </a:prstGeom>
              <a:solidFill>
                <a:srgbClr val="FFB9A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85BE2F-3A9A-DDE2-2201-C51500F07C9B}"/>
                </a:ext>
              </a:extLst>
            </p:cNvPr>
            <p:cNvSpPr txBox="1"/>
            <p:nvPr/>
          </p:nvSpPr>
          <p:spPr>
            <a:xfrm>
              <a:off x="6597740" y="4751357"/>
              <a:ext cx="433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2x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71C9C69-0329-6ADD-E38E-2B65DA4E30B7}"/>
                </a:ext>
              </a:extLst>
            </p:cNvPr>
            <p:cNvSpPr/>
            <p:nvPr/>
          </p:nvSpPr>
          <p:spPr>
            <a:xfrm>
              <a:off x="6643796" y="4779257"/>
              <a:ext cx="344309" cy="3443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7A0FBD-4ABC-87BC-8016-FC9249A66B89}"/>
              </a:ext>
            </a:extLst>
          </p:cNvPr>
          <p:cNvGrpSpPr/>
          <p:nvPr/>
        </p:nvGrpSpPr>
        <p:grpSpPr>
          <a:xfrm>
            <a:off x="6602192" y="5567141"/>
            <a:ext cx="5505218" cy="403815"/>
            <a:chOff x="6602192" y="5502593"/>
            <a:chExt cx="5505218" cy="40381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2AB5688-D6C4-4D74-A928-A5A5794A9B46}"/>
                </a:ext>
              </a:extLst>
            </p:cNvPr>
            <p:cNvGrpSpPr/>
            <p:nvPr/>
          </p:nvGrpSpPr>
          <p:grpSpPr>
            <a:xfrm>
              <a:off x="7036347" y="5502593"/>
              <a:ext cx="5071063" cy="357401"/>
              <a:chOff x="7096117" y="4461145"/>
              <a:chExt cx="5071063" cy="357401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11A87E52-4A78-4472-B798-EE87A4581224}"/>
                  </a:ext>
                </a:extLst>
              </p:cNvPr>
              <p:cNvSpPr/>
              <p:nvPr/>
            </p:nvSpPr>
            <p:spPr>
              <a:xfrm>
                <a:off x="7096117" y="4474238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C2B89A7-B0C6-476D-8E76-69D8733E7BC4}"/>
                  </a:ext>
                </a:extLst>
              </p:cNvPr>
              <p:cNvSpPr/>
              <p:nvPr/>
            </p:nvSpPr>
            <p:spPr>
              <a:xfrm>
                <a:off x="7395951" y="4474237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31F1CF77-EF03-4F85-8455-BE4C52D63883}"/>
                  </a:ext>
                </a:extLst>
              </p:cNvPr>
              <p:cNvSpPr/>
              <p:nvPr/>
            </p:nvSpPr>
            <p:spPr>
              <a:xfrm>
                <a:off x="7688246" y="4474237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CEF31626-5211-4156-AA34-22BD5196EC72}"/>
                  </a:ext>
                </a:extLst>
              </p:cNvPr>
              <p:cNvSpPr/>
              <p:nvPr/>
            </p:nvSpPr>
            <p:spPr>
              <a:xfrm>
                <a:off x="7983625" y="4474237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910FCB34-871F-46A2-AD2B-A377A1F312F8}"/>
                  </a:ext>
                </a:extLst>
              </p:cNvPr>
              <p:cNvSpPr/>
              <p:nvPr/>
            </p:nvSpPr>
            <p:spPr>
              <a:xfrm>
                <a:off x="8268759" y="4474237"/>
                <a:ext cx="382120" cy="344308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F00B22BA-44EE-498F-88D0-F1E17183FD90}"/>
                  </a:ext>
                </a:extLst>
              </p:cNvPr>
              <p:cNvSpPr/>
              <p:nvPr/>
            </p:nvSpPr>
            <p:spPr>
              <a:xfrm>
                <a:off x="8568593" y="4474236"/>
                <a:ext cx="382120" cy="344308"/>
              </a:xfrm>
              <a:prstGeom prst="cube">
                <a:avLst/>
              </a:prstGeom>
              <a:solidFill>
                <a:srgbClr val="E1ADF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44799740-9F14-416B-B4F3-1762D1FA0717}"/>
                  </a:ext>
                </a:extLst>
              </p:cNvPr>
              <p:cNvSpPr/>
              <p:nvPr/>
            </p:nvSpPr>
            <p:spPr>
              <a:xfrm>
                <a:off x="8860888" y="4474236"/>
                <a:ext cx="382120" cy="344308"/>
              </a:xfrm>
              <a:prstGeom prst="cube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9ED29678-1118-4204-9666-2B235A1022DC}"/>
                  </a:ext>
                </a:extLst>
              </p:cNvPr>
              <p:cNvSpPr/>
              <p:nvPr/>
            </p:nvSpPr>
            <p:spPr>
              <a:xfrm>
                <a:off x="9156267" y="4474236"/>
                <a:ext cx="382120" cy="344308"/>
              </a:xfrm>
              <a:prstGeom prst="cube">
                <a:avLst/>
              </a:prstGeom>
              <a:solidFill>
                <a:srgbClr val="FFB9A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D96DF39E-9177-4C35-BAA6-52F738EC076C}"/>
                  </a:ext>
                </a:extLst>
              </p:cNvPr>
              <p:cNvSpPr/>
              <p:nvPr/>
            </p:nvSpPr>
            <p:spPr>
              <a:xfrm>
                <a:off x="9724910" y="4461147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6DA6933B-3E3B-4238-93D2-BD24BE0A0271}"/>
                  </a:ext>
                </a:extLst>
              </p:cNvPr>
              <p:cNvSpPr/>
              <p:nvPr/>
            </p:nvSpPr>
            <p:spPr>
              <a:xfrm>
                <a:off x="10024744" y="4461146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7C6E5C22-9017-4E3A-AC4E-F8CAA06D8BCC}"/>
                  </a:ext>
                </a:extLst>
              </p:cNvPr>
              <p:cNvSpPr/>
              <p:nvPr/>
            </p:nvSpPr>
            <p:spPr>
              <a:xfrm>
                <a:off x="10317039" y="4461146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42BA1D24-EA94-483C-80A5-0512A4B174C5}"/>
                  </a:ext>
                </a:extLst>
              </p:cNvPr>
              <p:cNvSpPr/>
              <p:nvPr/>
            </p:nvSpPr>
            <p:spPr>
              <a:xfrm>
                <a:off x="10612418" y="4461146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32FBA230-954E-40D1-BF2A-1F9368B7ABA3}"/>
                  </a:ext>
                </a:extLst>
              </p:cNvPr>
              <p:cNvSpPr/>
              <p:nvPr/>
            </p:nvSpPr>
            <p:spPr>
              <a:xfrm>
                <a:off x="10897552" y="4461146"/>
                <a:ext cx="382120" cy="344308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0268F73D-E4FE-4D7F-B1F5-DE65A831B2F4}"/>
                  </a:ext>
                </a:extLst>
              </p:cNvPr>
              <p:cNvSpPr/>
              <p:nvPr/>
            </p:nvSpPr>
            <p:spPr>
              <a:xfrm>
                <a:off x="11197386" y="4461145"/>
                <a:ext cx="382120" cy="344308"/>
              </a:xfrm>
              <a:prstGeom prst="cube">
                <a:avLst/>
              </a:prstGeom>
              <a:solidFill>
                <a:srgbClr val="E1ADF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592A3A7F-94B3-4C86-B30F-0F3F188C3B43}"/>
                  </a:ext>
                </a:extLst>
              </p:cNvPr>
              <p:cNvSpPr/>
              <p:nvPr/>
            </p:nvSpPr>
            <p:spPr>
              <a:xfrm>
                <a:off x="11489681" y="4461145"/>
                <a:ext cx="382120" cy="344308"/>
              </a:xfrm>
              <a:prstGeom prst="cube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C915F5E-C689-4B7E-BD5C-F7AE68C99FC6}"/>
                  </a:ext>
                </a:extLst>
              </p:cNvPr>
              <p:cNvSpPr/>
              <p:nvPr/>
            </p:nvSpPr>
            <p:spPr>
              <a:xfrm>
                <a:off x="11785060" y="4461145"/>
                <a:ext cx="382120" cy="344308"/>
              </a:xfrm>
              <a:prstGeom prst="cube">
                <a:avLst/>
              </a:prstGeom>
              <a:solidFill>
                <a:srgbClr val="FFB9A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17A2069-4778-CAE9-7636-BEC8F3F352CD}"/>
                </a:ext>
              </a:extLst>
            </p:cNvPr>
            <p:cNvSpPr txBox="1"/>
            <p:nvPr/>
          </p:nvSpPr>
          <p:spPr>
            <a:xfrm>
              <a:off x="6602192" y="5506298"/>
              <a:ext cx="433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2x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876D9F-263A-0B9C-1E50-6E530631A5F3}"/>
                </a:ext>
              </a:extLst>
            </p:cNvPr>
            <p:cNvSpPr/>
            <p:nvPr/>
          </p:nvSpPr>
          <p:spPr>
            <a:xfrm>
              <a:off x="6643796" y="5539747"/>
              <a:ext cx="344309" cy="3443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0072ADE-84CF-5E17-6AD1-51EAE2E8D61B}"/>
              </a:ext>
            </a:extLst>
          </p:cNvPr>
          <p:cNvSpPr txBox="1"/>
          <p:nvPr/>
        </p:nvSpPr>
        <p:spPr>
          <a:xfrm>
            <a:off x="8915672" y="2171808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       MUL</a:t>
            </a:r>
          </a:p>
        </p:txBody>
      </p:sp>
    </p:spTree>
    <p:extLst>
      <p:ext uri="{BB962C8B-B14F-4D97-AF65-F5344CB8AC3E}">
        <p14:creationId xmlns:p14="http://schemas.microsoft.com/office/powerpoint/2010/main" val="27249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45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Intel Xeon (Server) Architecture Codenames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FLOP/s depends on width, number, and abilities of VPUs in a core</a:t>
            </a:r>
          </a:p>
          <a:p>
            <a:r>
              <a:rPr lang="en-US" dirty="0"/>
              <a:t>Per-core rates, double precision (64-bit doubles – twice this for 32-bit floats)</a:t>
            </a:r>
          </a:p>
          <a:p>
            <a:pPr lvl="1"/>
            <a:r>
              <a:rPr lang="en-US" dirty="0"/>
              <a:t>Nehalem/</a:t>
            </a:r>
            <a:r>
              <a:rPr lang="en-US" dirty="0" err="1"/>
              <a:t>Westmere</a:t>
            </a:r>
            <a:r>
              <a:rPr lang="en-US" dirty="0"/>
              <a:t> (SSE): </a:t>
            </a:r>
          </a:p>
          <a:p>
            <a:pPr lvl="2"/>
            <a:r>
              <a:rPr lang="en-US" dirty="0"/>
              <a:t>4 DP FLOPs/cycle: 128-bit addition + 128-bit multiplication</a:t>
            </a:r>
          </a:p>
          <a:p>
            <a:pPr lvl="1"/>
            <a:r>
              <a:rPr lang="en-US" dirty="0"/>
              <a:t>Sandy Bridge/Ivy Bridge (AVX)</a:t>
            </a:r>
          </a:p>
          <a:p>
            <a:pPr lvl="2"/>
            <a:r>
              <a:rPr lang="en-US" dirty="0"/>
              <a:t>8 DP FLOPs/cycle: 256-bit addition + 256-bit multiplication</a:t>
            </a:r>
          </a:p>
          <a:p>
            <a:pPr lvl="1"/>
            <a:r>
              <a:rPr lang="en-US" dirty="0" err="1"/>
              <a:t>Haswell</a:t>
            </a:r>
            <a:r>
              <a:rPr lang="en-US" dirty="0"/>
              <a:t>/</a:t>
            </a:r>
            <a:r>
              <a:rPr lang="en-US" dirty="0" err="1"/>
              <a:t>Broadwell</a:t>
            </a:r>
            <a:r>
              <a:rPr lang="en-US" dirty="0"/>
              <a:t> (AVX2)</a:t>
            </a:r>
          </a:p>
          <a:p>
            <a:pPr lvl="2"/>
            <a:r>
              <a:rPr lang="en-US" dirty="0"/>
              <a:t>16 DP FLOPs/cycle: </a:t>
            </a:r>
            <a:r>
              <a:rPr lang="en-US" b="1" dirty="0"/>
              <a:t>two</a:t>
            </a:r>
            <a:r>
              <a:rPr lang="en-US" dirty="0"/>
              <a:t>, 256-bit </a:t>
            </a:r>
            <a:r>
              <a:rPr lang="en-US" b="1" dirty="0"/>
              <a:t>FMA</a:t>
            </a:r>
            <a:r>
              <a:rPr lang="en-US" dirty="0"/>
              <a:t>, fused multiply-add </a:t>
            </a:r>
          </a:p>
          <a:p>
            <a:pPr lvl="1"/>
            <a:r>
              <a:rPr lang="en-US" dirty="0"/>
              <a:t>KNL/Skylake (AVX-512)</a:t>
            </a:r>
          </a:p>
          <a:p>
            <a:pPr lvl="2"/>
            <a:r>
              <a:rPr lang="en-US" dirty="0"/>
              <a:t>32 DP FLOPs/cycle: </a:t>
            </a:r>
            <a:r>
              <a:rPr lang="en-US" b="1" dirty="0"/>
              <a:t>two</a:t>
            </a:r>
            <a:r>
              <a:rPr lang="en-US" dirty="0"/>
              <a:t>*, 512-bit </a:t>
            </a:r>
            <a:r>
              <a:rPr lang="en-US" b="1" dirty="0"/>
              <a:t>FMA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Cascade Lake (AVX-512 VNNI with INT8)</a:t>
            </a:r>
          </a:p>
          <a:p>
            <a:pPr lvl="2"/>
            <a:r>
              <a:rPr lang="en-US" dirty="0"/>
              <a:t>32 DP FLOPs/cycle: </a:t>
            </a:r>
            <a:r>
              <a:rPr lang="en-US" b="1" dirty="0"/>
              <a:t>two</a:t>
            </a:r>
            <a:r>
              <a:rPr lang="en-US" dirty="0"/>
              <a:t>, 512-bit </a:t>
            </a:r>
            <a:r>
              <a:rPr lang="en-US" b="1" dirty="0"/>
              <a:t>FMA</a:t>
            </a:r>
            <a:r>
              <a:rPr lang="en-US" dirty="0"/>
              <a:t> 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9ED5C30-25C1-22BB-6D30-2AC4FEE71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1E22F2-D6E4-4B3C-AE2A-1A4F0EA887E4}"/>
              </a:ext>
            </a:extLst>
          </p:cNvPr>
          <p:cNvGrpSpPr/>
          <p:nvPr/>
        </p:nvGrpSpPr>
        <p:grpSpPr>
          <a:xfrm>
            <a:off x="8749989" y="2052624"/>
            <a:ext cx="1648233" cy="350525"/>
            <a:chOff x="8875813" y="2234499"/>
            <a:chExt cx="1648233" cy="350525"/>
          </a:xfrm>
        </p:grpSpPr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2FCB1C06-A8FB-41A3-BF22-C76B2318ECB2}"/>
                </a:ext>
              </a:extLst>
            </p:cNvPr>
            <p:cNvSpPr/>
            <p:nvPr/>
          </p:nvSpPr>
          <p:spPr>
            <a:xfrm>
              <a:off x="8875813" y="2240716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48C7D88C-8251-45AB-978A-F68699C90C51}"/>
                </a:ext>
              </a:extLst>
            </p:cNvPr>
            <p:cNvSpPr/>
            <p:nvPr/>
          </p:nvSpPr>
          <p:spPr>
            <a:xfrm>
              <a:off x="9175647" y="2240715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2E48A5E-D918-4334-AC7E-F716ABAD0D87}"/>
                </a:ext>
              </a:extLst>
            </p:cNvPr>
            <p:cNvSpPr/>
            <p:nvPr/>
          </p:nvSpPr>
          <p:spPr>
            <a:xfrm>
              <a:off x="9842092" y="2234500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9C69B321-006F-42CC-AB57-A004F65E4C7B}"/>
                </a:ext>
              </a:extLst>
            </p:cNvPr>
            <p:cNvSpPr/>
            <p:nvPr/>
          </p:nvSpPr>
          <p:spPr>
            <a:xfrm>
              <a:off x="10141926" y="2234499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C2424-985A-440B-B9D5-752B22DCAABE}"/>
              </a:ext>
            </a:extLst>
          </p:cNvPr>
          <p:cNvGrpSpPr/>
          <p:nvPr/>
        </p:nvGrpSpPr>
        <p:grpSpPr>
          <a:xfrm>
            <a:off x="8189073" y="2811174"/>
            <a:ext cx="2764715" cy="354053"/>
            <a:chOff x="8288216" y="2933191"/>
            <a:chExt cx="2764715" cy="354053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AB869A23-5CFB-4290-A126-012C20CD4EB2}"/>
                </a:ext>
              </a:extLst>
            </p:cNvPr>
            <p:cNvSpPr/>
            <p:nvPr/>
          </p:nvSpPr>
          <p:spPr>
            <a:xfrm>
              <a:off x="8288216" y="2942936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5AE0FE95-0981-4711-AD06-8CE590F8263A}"/>
                </a:ext>
              </a:extLst>
            </p:cNvPr>
            <p:cNvSpPr/>
            <p:nvPr/>
          </p:nvSpPr>
          <p:spPr>
            <a:xfrm>
              <a:off x="8588050" y="2942935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A3A7D6F9-7120-44E8-AF2C-A56A164E8362}"/>
                </a:ext>
              </a:extLst>
            </p:cNvPr>
            <p:cNvSpPr/>
            <p:nvPr/>
          </p:nvSpPr>
          <p:spPr>
            <a:xfrm>
              <a:off x="8880345" y="2942935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9A1B9006-293F-4C35-B967-1CFDAB36D8C8}"/>
                </a:ext>
              </a:extLst>
            </p:cNvPr>
            <p:cNvSpPr/>
            <p:nvPr/>
          </p:nvSpPr>
          <p:spPr>
            <a:xfrm>
              <a:off x="9175724" y="2942935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BB4C1E29-EE92-4571-BE69-5C483BA2BED6}"/>
                </a:ext>
              </a:extLst>
            </p:cNvPr>
            <p:cNvSpPr/>
            <p:nvPr/>
          </p:nvSpPr>
          <p:spPr>
            <a:xfrm>
              <a:off x="9783303" y="2933192"/>
              <a:ext cx="382120" cy="344308"/>
            </a:xfrm>
            <a:prstGeom prst="cub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D066E1A2-FD54-4841-95DD-E5A695301C83}"/>
                </a:ext>
              </a:extLst>
            </p:cNvPr>
            <p:cNvSpPr/>
            <p:nvPr/>
          </p:nvSpPr>
          <p:spPr>
            <a:xfrm>
              <a:off x="10083137" y="2933191"/>
              <a:ext cx="382120" cy="344308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78A45850-580E-4669-AA90-829464860848}"/>
                </a:ext>
              </a:extLst>
            </p:cNvPr>
            <p:cNvSpPr/>
            <p:nvPr/>
          </p:nvSpPr>
          <p:spPr>
            <a:xfrm>
              <a:off x="10375432" y="2933191"/>
              <a:ext cx="382120" cy="344308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89793EF7-F46E-48C1-9C70-2CF9A58C4161}"/>
                </a:ext>
              </a:extLst>
            </p:cNvPr>
            <p:cNvSpPr/>
            <p:nvPr/>
          </p:nvSpPr>
          <p:spPr>
            <a:xfrm>
              <a:off x="10670811" y="2933191"/>
              <a:ext cx="382120" cy="344308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13CEB1-7E9D-C109-9DD6-5C2804A55703}"/>
              </a:ext>
            </a:extLst>
          </p:cNvPr>
          <p:cNvGrpSpPr/>
          <p:nvPr/>
        </p:nvGrpSpPr>
        <p:grpSpPr>
          <a:xfrm>
            <a:off x="7746774" y="3571607"/>
            <a:ext cx="3219046" cy="402722"/>
            <a:chOff x="7746774" y="3991169"/>
            <a:chExt cx="3219046" cy="40272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D4D415-FE63-45B5-8FC8-00BEF896E06D}"/>
                </a:ext>
              </a:extLst>
            </p:cNvPr>
            <p:cNvGrpSpPr/>
            <p:nvPr/>
          </p:nvGrpSpPr>
          <p:grpSpPr>
            <a:xfrm>
              <a:off x="8184801" y="3991169"/>
              <a:ext cx="2781019" cy="344310"/>
              <a:chOff x="8288216" y="3712300"/>
              <a:chExt cx="2781019" cy="344310"/>
            </a:xfrm>
          </p:grpSpPr>
          <p:sp>
            <p:nvSpPr>
              <p:cNvPr id="6" name="Cube 5">
                <a:extLst>
                  <a:ext uri="{FF2B5EF4-FFF2-40B4-BE49-F238E27FC236}">
                    <a16:creationId xmlns:a16="http://schemas.microsoft.com/office/drawing/2014/main" id="{71CAC259-92F5-41D2-BA1C-54B017A5C5E3}"/>
                  </a:ext>
                </a:extLst>
              </p:cNvPr>
              <p:cNvSpPr/>
              <p:nvPr/>
            </p:nvSpPr>
            <p:spPr>
              <a:xfrm>
                <a:off x="8288216" y="3712302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056226AC-90F4-48F3-B401-60394F7548A1}"/>
                  </a:ext>
                </a:extLst>
              </p:cNvPr>
              <p:cNvSpPr/>
              <p:nvPr/>
            </p:nvSpPr>
            <p:spPr>
              <a:xfrm>
                <a:off x="8588050" y="3712301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3BA5BB69-3255-416F-9CD2-4349ED5B177E}"/>
                  </a:ext>
                </a:extLst>
              </p:cNvPr>
              <p:cNvSpPr/>
              <p:nvPr/>
            </p:nvSpPr>
            <p:spPr>
              <a:xfrm>
                <a:off x="8880345" y="3712301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0" name="Cube 9">
                <a:extLst>
                  <a:ext uri="{FF2B5EF4-FFF2-40B4-BE49-F238E27FC236}">
                    <a16:creationId xmlns:a16="http://schemas.microsoft.com/office/drawing/2014/main" id="{763BAFF8-34B0-47F9-AFF6-649FC257BED1}"/>
                  </a:ext>
                </a:extLst>
              </p:cNvPr>
              <p:cNvSpPr/>
              <p:nvPr/>
            </p:nvSpPr>
            <p:spPr>
              <a:xfrm>
                <a:off x="9175724" y="3712301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081CEF50-788C-428A-B6E2-173D5AFAB7BB}"/>
                  </a:ext>
                </a:extLst>
              </p:cNvPr>
              <p:cNvSpPr/>
              <p:nvPr/>
            </p:nvSpPr>
            <p:spPr>
              <a:xfrm>
                <a:off x="9799607" y="3712301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1706AC45-19B6-4D92-AA20-F2BF8FE3182A}"/>
                  </a:ext>
                </a:extLst>
              </p:cNvPr>
              <p:cNvSpPr/>
              <p:nvPr/>
            </p:nvSpPr>
            <p:spPr>
              <a:xfrm>
                <a:off x="10099441" y="3712300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48E5A527-5D9A-4908-8DE4-237D8D7EFC9D}"/>
                  </a:ext>
                </a:extLst>
              </p:cNvPr>
              <p:cNvSpPr/>
              <p:nvPr/>
            </p:nvSpPr>
            <p:spPr>
              <a:xfrm>
                <a:off x="10391736" y="3712300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92943282-999B-481C-93B3-691F42FBC20F}"/>
                  </a:ext>
                </a:extLst>
              </p:cNvPr>
              <p:cNvSpPr/>
              <p:nvPr/>
            </p:nvSpPr>
            <p:spPr>
              <a:xfrm>
                <a:off x="10687115" y="3712300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1C38FC-AF62-2982-32E8-9270F086DB32}"/>
                </a:ext>
              </a:extLst>
            </p:cNvPr>
            <p:cNvSpPr txBox="1"/>
            <p:nvPr/>
          </p:nvSpPr>
          <p:spPr>
            <a:xfrm>
              <a:off x="7746774" y="3993781"/>
              <a:ext cx="433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2x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64ACA86-F12E-6DD4-1431-9185B602058D}"/>
                </a:ext>
              </a:extLst>
            </p:cNvPr>
            <p:cNvSpPr/>
            <p:nvPr/>
          </p:nvSpPr>
          <p:spPr>
            <a:xfrm>
              <a:off x="7790290" y="4015225"/>
              <a:ext cx="344309" cy="3443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917906-544C-286E-D3E7-9F3797B255B6}"/>
              </a:ext>
            </a:extLst>
          </p:cNvPr>
          <p:cNvGrpSpPr/>
          <p:nvPr/>
        </p:nvGrpSpPr>
        <p:grpSpPr>
          <a:xfrm>
            <a:off x="6597740" y="4317699"/>
            <a:ext cx="5509670" cy="414206"/>
            <a:chOff x="6597740" y="4737261"/>
            <a:chExt cx="5509670" cy="41420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B197B91-C060-4F7E-91F7-B26E90B8E6BD}"/>
                </a:ext>
              </a:extLst>
            </p:cNvPr>
            <p:cNvGrpSpPr/>
            <p:nvPr/>
          </p:nvGrpSpPr>
          <p:grpSpPr>
            <a:xfrm>
              <a:off x="7036347" y="4737261"/>
              <a:ext cx="5071063" cy="357401"/>
              <a:chOff x="7096117" y="4461145"/>
              <a:chExt cx="5071063" cy="357401"/>
            </a:xfrm>
          </p:grpSpPr>
          <p:sp>
            <p:nvSpPr>
              <p:cNvPr id="63" name="Cube 62">
                <a:extLst>
                  <a:ext uri="{FF2B5EF4-FFF2-40B4-BE49-F238E27FC236}">
                    <a16:creationId xmlns:a16="http://schemas.microsoft.com/office/drawing/2014/main" id="{E2BF5F0E-6386-4B86-A00C-A568BAAA7179}"/>
                  </a:ext>
                </a:extLst>
              </p:cNvPr>
              <p:cNvSpPr/>
              <p:nvPr/>
            </p:nvSpPr>
            <p:spPr>
              <a:xfrm>
                <a:off x="7096117" y="4474238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128D8042-E76E-46DB-A9C2-78CC4F201F80}"/>
                  </a:ext>
                </a:extLst>
              </p:cNvPr>
              <p:cNvSpPr/>
              <p:nvPr/>
            </p:nvSpPr>
            <p:spPr>
              <a:xfrm>
                <a:off x="7395951" y="4474237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597F9379-21E0-4C95-AD65-557EF2D7B097}"/>
                  </a:ext>
                </a:extLst>
              </p:cNvPr>
              <p:cNvSpPr/>
              <p:nvPr/>
            </p:nvSpPr>
            <p:spPr>
              <a:xfrm>
                <a:off x="7688246" y="4474237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5BB69621-3A19-43F5-ABAB-278BAA91DA9D}"/>
                  </a:ext>
                </a:extLst>
              </p:cNvPr>
              <p:cNvSpPr/>
              <p:nvPr/>
            </p:nvSpPr>
            <p:spPr>
              <a:xfrm>
                <a:off x="7983625" y="4474237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A5D478FC-E217-45F3-AEC2-08816A8098FF}"/>
                  </a:ext>
                </a:extLst>
              </p:cNvPr>
              <p:cNvSpPr/>
              <p:nvPr/>
            </p:nvSpPr>
            <p:spPr>
              <a:xfrm>
                <a:off x="8268759" y="4474237"/>
                <a:ext cx="382120" cy="344308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14050B7E-562D-4A03-9204-785795417BFA}"/>
                  </a:ext>
                </a:extLst>
              </p:cNvPr>
              <p:cNvSpPr/>
              <p:nvPr/>
            </p:nvSpPr>
            <p:spPr>
              <a:xfrm>
                <a:off x="8568593" y="4474236"/>
                <a:ext cx="382120" cy="344308"/>
              </a:xfrm>
              <a:prstGeom prst="cube">
                <a:avLst/>
              </a:prstGeom>
              <a:solidFill>
                <a:srgbClr val="E1ADF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E6997623-8BE8-4CD9-B0FB-6683F9A71B01}"/>
                  </a:ext>
                </a:extLst>
              </p:cNvPr>
              <p:cNvSpPr/>
              <p:nvPr/>
            </p:nvSpPr>
            <p:spPr>
              <a:xfrm>
                <a:off x="8860888" y="4474236"/>
                <a:ext cx="382120" cy="344308"/>
              </a:xfrm>
              <a:prstGeom prst="cube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6AF795E4-DBFC-444A-B2FC-5A6FC55F423A}"/>
                  </a:ext>
                </a:extLst>
              </p:cNvPr>
              <p:cNvSpPr/>
              <p:nvPr/>
            </p:nvSpPr>
            <p:spPr>
              <a:xfrm>
                <a:off x="9156267" y="4474236"/>
                <a:ext cx="382120" cy="344308"/>
              </a:xfrm>
              <a:prstGeom prst="cube">
                <a:avLst/>
              </a:prstGeom>
              <a:solidFill>
                <a:srgbClr val="FFAC9A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F5BAD43E-9BCC-488F-820C-C89E3FE5D989}"/>
                  </a:ext>
                </a:extLst>
              </p:cNvPr>
              <p:cNvSpPr/>
              <p:nvPr/>
            </p:nvSpPr>
            <p:spPr>
              <a:xfrm>
                <a:off x="9724910" y="4461147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2" name="Cube 71">
                <a:extLst>
                  <a:ext uri="{FF2B5EF4-FFF2-40B4-BE49-F238E27FC236}">
                    <a16:creationId xmlns:a16="http://schemas.microsoft.com/office/drawing/2014/main" id="{C7DD9D54-3E68-4EA9-84C4-5B05D4A695A7}"/>
                  </a:ext>
                </a:extLst>
              </p:cNvPr>
              <p:cNvSpPr/>
              <p:nvPr/>
            </p:nvSpPr>
            <p:spPr>
              <a:xfrm>
                <a:off x="10024744" y="4461146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8633E0F4-BF96-4083-B3C8-F4468BFCB2AB}"/>
                  </a:ext>
                </a:extLst>
              </p:cNvPr>
              <p:cNvSpPr/>
              <p:nvPr/>
            </p:nvSpPr>
            <p:spPr>
              <a:xfrm>
                <a:off x="10317039" y="4461146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E776D652-6D6F-4973-821D-91C24A003C18}"/>
                  </a:ext>
                </a:extLst>
              </p:cNvPr>
              <p:cNvSpPr/>
              <p:nvPr/>
            </p:nvSpPr>
            <p:spPr>
              <a:xfrm>
                <a:off x="10612418" y="4461146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FEEEFBF5-B1F2-4987-9FB5-B968D9C163C6}"/>
                  </a:ext>
                </a:extLst>
              </p:cNvPr>
              <p:cNvSpPr/>
              <p:nvPr/>
            </p:nvSpPr>
            <p:spPr>
              <a:xfrm>
                <a:off x="10897552" y="4461146"/>
                <a:ext cx="382120" cy="344308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F4A587A1-CE01-45DA-909E-4D78586A506D}"/>
                  </a:ext>
                </a:extLst>
              </p:cNvPr>
              <p:cNvSpPr/>
              <p:nvPr/>
            </p:nvSpPr>
            <p:spPr>
              <a:xfrm>
                <a:off x="11197386" y="4461145"/>
                <a:ext cx="382120" cy="344308"/>
              </a:xfrm>
              <a:prstGeom prst="cube">
                <a:avLst/>
              </a:prstGeom>
              <a:solidFill>
                <a:srgbClr val="E1ADF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7077B2CA-FEA6-4C09-B0B9-A01956D928D5}"/>
                  </a:ext>
                </a:extLst>
              </p:cNvPr>
              <p:cNvSpPr/>
              <p:nvPr/>
            </p:nvSpPr>
            <p:spPr>
              <a:xfrm>
                <a:off x="11489681" y="4461145"/>
                <a:ext cx="382120" cy="344308"/>
              </a:xfrm>
              <a:prstGeom prst="cube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85109E05-1AF9-4A02-86EF-AB92D6C8CCB2}"/>
                  </a:ext>
                </a:extLst>
              </p:cNvPr>
              <p:cNvSpPr/>
              <p:nvPr/>
            </p:nvSpPr>
            <p:spPr>
              <a:xfrm>
                <a:off x="11785060" y="4461145"/>
                <a:ext cx="382120" cy="344308"/>
              </a:xfrm>
              <a:prstGeom prst="cube">
                <a:avLst/>
              </a:prstGeom>
              <a:solidFill>
                <a:srgbClr val="FFB9A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85BE2F-3A9A-DDE2-2201-C51500F07C9B}"/>
                </a:ext>
              </a:extLst>
            </p:cNvPr>
            <p:cNvSpPr txBox="1"/>
            <p:nvPr/>
          </p:nvSpPr>
          <p:spPr>
            <a:xfrm>
              <a:off x="6597740" y="4751357"/>
              <a:ext cx="433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2x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71C9C69-0329-6ADD-E38E-2B65DA4E30B7}"/>
                </a:ext>
              </a:extLst>
            </p:cNvPr>
            <p:cNvSpPr/>
            <p:nvPr/>
          </p:nvSpPr>
          <p:spPr>
            <a:xfrm>
              <a:off x="6643796" y="4779257"/>
              <a:ext cx="344309" cy="3443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7A0FBD-4ABC-87BC-8016-FC9249A66B89}"/>
              </a:ext>
            </a:extLst>
          </p:cNvPr>
          <p:cNvGrpSpPr/>
          <p:nvPr/>
        </p:nvGrpSpPr>
        <p:grpSpPr>
          <a:xfrm>
            <a:off x="6602192" y="5083031"/>
            <a:ext cx="5505218" cy="403815"/>
            <a:chOff x="6602192" y="5502593"/>
            <a:chExt cx="5505218" cy="40381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2AB5688-D6C4-4D74-A928-A5A5794A9B46}"/>
                </a:ext>
              </a:extLst>
            </p:cNvPr>
            <p:cNvGrpSpPr/>
            <p:nvPr/>
          </p:nvGrpSpPr>
          <p:grpSpPr>
            <a:xfrm>
              <a:off x="7036347" y="5502593"/>
              <a:ext cx="5071063" cy="357401"/>
              <a:chOff x="7096117" y="4461145"/>
              <a:chExt cx="5071063" cy="357401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11A87E52-4A78-4472-B798-EE87A4581224}"/>
                  </a:ext>
                </a:extLst>
              </p:cNvPr>
              <p:cNvSpPr/>
              <p:nvPr/>
            </p:nvSpPr>
            <p:spPr>
              <a:xfrm>
                <a:off x="7096117" y="4474238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C2B89A7-B0C6-476D-8E76-69D8733E7BC4}"/>
                  </a:ext>
                </a:extLst>
              </p:cNvPr>
              <p:cNvSpPr/>
              <p:nvPr/>
            </p:nvSpPr>
            <p:spPr>
              <a:xfrm>
                <a:off x="7395951" y="4474237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31F1CF77-EF03-4F85-8455-BE4C52D63883}"/>
                  </a:ext>
                </a:extLst>
              </p:cNvPr>
              <p:cNvSpPr/>
              <p:nvPr/>
            </p:nvSpPr>
            <p:spPr>
              <a:xfrm>
                <a:off x="7688246" y="4474237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CEF31626-5211-4156-AA34-22BD5196EC72}"/>
                  </a:ext>
                </a:extLst>
              </p:cNvPr>
              <p:cNvSpPr/>
              <p:nvPr/>
            </p:nvSpPr>
            <p:spPr>
              <a:xfrm>
                <a:off x="7983625" y="4474237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910FCB34-871F-46A2-AD2B-A377A1F312F8}"/>
                  </a:ext>
                </a:extLst>
              </p:cNvPr>
              <p:cNvSpPr/>
              <p:nvPr/>
            </p:nvSpPr>
            <p:spPr>
              <a:xfrm>
                <a:off x="8268759" y="4474237"/>
                <a:ext cx="382120" cy="344308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F00B22BA-44EE-498F-88D0-F1E17183FD90}"/>
                  </a:ext>
                </a:extLst>
              </p:cNvPr>
              <p:cNvSpPr/>
              <p:nvPr/>
            </p:nvSpPr>
            <p:spPr>
              <a:xfrm>
                <a:off x="8568593" y="4474236"/>
                <a:ext cx="382120" cy="344308"/>
              </a:xfrm>
              <a:prstGeom prst="cube">
                <a:avLst/>
              </a:prstGeom>
              <a:solidFill>
                <a:srgbClr val="E1ADF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44799740-9F14-416B-B4F3-1762D1FA0717}"/>
                  </a:ext>
                </a:extLst>
              </p:cNvPr>
              <p:cNvSpPr/>
              <p:nvPr/>
            </p:nvSpPr>
            <p:spPr>
              <a:xfrm>
                <a:off x="8860888" y="4474236"/>
                <a:ext cx="382120" cy="344308"/>
              </a:xfrm>
              <a:prstGeom prst="cube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9ED29678-1118-4204-9666-2B235A1022DC}"/>
                  </a:ext>
                </a:extLst>
              </p:cNvPr>
              <p:cNvSpPr/>
              <p:nvPr/>
            </p:nvSpPr>
            <p:spPr>
              <a:xfrm>
                <a:off x="9156267" y="4474236"/>
                <a:ext cx="382120" cy="344308"/>
              </a:xfrm>
              <a:prstGeom prst="cube">
                <a:avLst/>
              </a:prstGeom>
              <a:solidFill>
                <a:srgbClr val="FFB9A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D96DF39E-9177-4C35-BAA6-52F738EC076C}"/>
                  </a:ext>
                </a:extLst>
              </p:cNvPr>
              <p:cNvSpPr/>
              <p:nvPr/>
            </p:nvSpPr>
            <p:spPr>
              <a:xfrm>
                <a:off x="9724910" y="4461147"/>
                <a:ext cx="382120" cy="344308"/>
              </a:xfrm>
              <a:prstGeom prst="cub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6DA6933B-3E3B-4238-93D2-BD24BE0A0271}"/>
                  </a:ext>
                </a:extLst>
              </p:cNvPr>
              <p:cNvSpPr/>
              <p:nvPr/>
            </p:nvSpPr>
            <p:spPr>
              <a:xfrm>
                <a:off x="10024744" y="4461146"/>
                <a:ext cx="382120" cy="344308"/>
              </a:xfrm>
              <a:prstGeom prst="cub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7C6E5C22-9017-4E3A-AC4E-F8CAA06D8BCC}"/>
                  </a:ext>
                </a:extLst>
              </p:cNvPr>
              <p:cNvSpPr/>
              <p:nvPr/>
            </p:nvSpPr>
            <p:spPr>
              <a:xfrm>
                <a:off x="10317039" y="4461146"/>
                <a:ext cx="382120" cy="344308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42BA1D24-EA94-483C-80A5-0512A4B174C5}"/>
                  </a:ext>
                </a:extLst>
              </p:cNvPr>
              <p:cNvSpPr/>
              <p:nvPr/>
            </p:nvSpPr>
            <p:spPr>
              <a:xfrm>
                <a:off x="10612418" y="4461146"/>
                <a:ext cx="382120" cy="344308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32FBA230-954E-40D1-BF2A-1F9368B7ABA3}"/>
                  </a:ext>
                </a:extLst>
              </p:cNvPr>
              <p:cNvSpPr/>
              <p:nvPr/>
            </p:nvSpPr>
            <p:spPr>
              <a:xfrm>
                <a:off x="10897552" y="4461146"/>
                <a:ext cx="382120" cy="344308"/>
              </a:xfrm>
              <a:prstGeom prst="cub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0268F73D-E4FE-4D7F-B1F5-DE65A831B2F4}"/>
                  </a:ext>
                </a:extLst>
              </p:cNvPr>
              <p:cNvSpPr/>
              <p:nvPr/>
            </p:nvSpPr>
            <p:spPr>
              <a:xfrm>
                <a:off x="11197386" y="4461145"/>
                <a:ext cx="382120" cy="344308"/>
              </a:xfrm>
              <a:prstGeom prst="cube">
                <a:avLst/>
              </a:prstGeom>
              <a:solidFill>
                <a:srgbClr val="E1ADF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592A3A7F-94B3-4C86-B30F-0F3F188C3B43}"/>
                  </a:ext>
                </a:extLst>
              </p:cNvPr>
              <p:cNvSpPr/>
              <p:nvPr/>
            </p:nvSpPr>
            <p:spPr>
              <a:xfrm>
                <a:off x="11489681" y="4461145"/>
                <a:ext cx="382120" cy="344308"/>
              </a:xfrm>
              <a:prstGeom prst="cube">
                <a:avLst/>
              </a:prstGeom>
              <a:solidFill>
                <a:srgbClr val="FFE69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C915F5E-C689-4B7E-BD5C-F7AE68C99FC6}"/>
                  </a:ext>
                </a:extLst>
              </p:cNvPr>
              <p:cNvSpPr/>
              <p:nvPr/>
            </p:nvSpPr>
            <p:spPr>
              <a:xfrm>
                <a:off x="11785060" y="4461145"/>
                <a:ext cx="382120" cy="344308"/>
              </a:xfrm>
              <a:prstGeom prst="cube">
                <a:avLst/>
              </a:prstGeom>
              <a:solidFill>
                <a:srgbClr val="FFB9A9"/>
              </a:solidFill>
              <a:ln>
                <a:solidFill>
                  <a:schemeClr val="tx1"/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17A2069-4778-CAE9-7636-BEC8F3F352CD}"/>
                </a:ext>
              </a:extLst>
            </p:cNvPr>
            <p:cNvSpPr txBox="1"/>
            <p:nvPr/>
          </p:nvSpPr>
          <p:spPr>
            <a:xfrm>
              <a:off x="6602192" y="5506298"/>
              <a:ext cx="433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2x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D876D9F-263A-0B9C-1E50-6E530631A5F3}"/>
                </a:ext>
              </a:extLst>
            </p:cNvPr>
            <p:cNvSpPr/>
            <p:nvPr/>
          </p:nvSpPr>
          <p:spPr>
            <a:xfrm>
              <a:off x="6643796" y="5539747"/>
              <a:ext cx="344309" cy="3443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BBF5A9E-7397-FF20-135E-DA180B9A9AB1}"/>
              </a:ext>
            </a:extLst>
          </p:cNvPr>
          <p:cNvSpPr txBox="1"/>
          <p:nvPr/>
        </p:nvSpPr>
        <p:spPr>
          <a:xfrm>
            <a:off x="3603814" y="6243789"/>
            <a:ext cx="6112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*Pentium III (1999) introduced 128-bit SSE for 4 single-precision floats</a:t>
            </a:r>
          </a:p>
          <a:p>
            <a:r>
              <a:rPr lang="en-US" sz="1600" dirty="0"/>
              <a:t>**Some Skylake-SPs can do only one 512-bit FMA = (a × b + c), per core </a:t>
            </a:r>
          </a:p>
        </p:txBody>
      </p:sp>
    </p:spTree>
    <p:extLst>
      <p:ext uri="{BB962C8B-B14F-4D97-AF65-F5344CB8AC3E}">
        <p14:creationId xmlns:p14="http://schemas.microsoft.com/office/powerpoint/2010/main" val="202235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HPC Cluster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</a:t>
            </a:r>
          </a:p>
          <a:p>
            <a:r>
              <a:rPr lang="en-US" dirty="0"/>
              <a:t>Memory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Cache</a:t>
            </a:r>
          </a:p>
          <a:p>
            <a:pPr lvl="1"/>
            <a:r>
              <a:rPr lang="en-US" dirty="0"/>
              <a:t>Performance</a:t>
            </a:r>
          </a:p>
          <a:p>
            <a:r>
              <a:rPr lang="en-US" dirty="0"/>
              <a:t>Disk </a:t>
            </a:r>
          </a:p>
          <a:p>
            <a:r>
              <a:rPr lang="en-US" dirty="0"/>
              <a:t>Other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31DE7-841E-9A11-8531-A61CD7F5F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25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65083-BAAE-F0C1-EEAC-9583B47976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067299" y="6362083"/>
            <a:ext cx="2057400" cy="365125"/>
          </a:xfrm>
          <a:prstGeom prst="rect">
            <a:avLst/>
          </a:prstGeom>
        </p:spPr>
        <p:txBody>
          <a:bodyPr/>
          <a:lstStyle/>
          <a:p>
            <a:fld id="{73CA0303-9E1F-5C4E-81CA-C3111C35D3F4}" type="slidenum">
              <a:rPr lang="en-US" smtClean="0"/>
              <a:t>27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03456" y="1153828"/>
            <a:ext cx="3647440" cy="3787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9467" y="1348138"/>
            <a:ext cx="1412240" cy="3398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Main Memory (DRAM)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184144" y="1153828"/>
            <a:ext cx="3647440" cy="378714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8064" y="1690024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63586" y="1690022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39389" y="1490202"/>
            <a:ext cx="501964" cy="3114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75131" y="1585909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78066" y="1785078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cxnSp>
        <p:nvCxnSpPr>
          <p:cNvPr id="20" name="Straight Arrow Connector 19"/>
          <p:cNvCxnSpPr>
            <a:stCxn id="16" idx="3"/>
            <a:endCxn id="13" idx="1"/>
          </p:cNvCxnSpPr>
          <p:nvPr/>
        </p:nvCxnSpPr>
        <p:spPr>
          <a:xfrm>
            <a:off x="1282783" y="1920885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994334" y="1920885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832111" y="1920880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4" idx="3"/>
          </p:cNvCxnSpPr>
          <p:nvPr/>
        </p:nvCxnSpPr>
        <p:spPr>
          <a:xfrm>
            <a:off x="3741347" y="3047398"/>
            <a:ext cx="50608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39608" y="2477670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75130" y="2477668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386675" y="2373555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89610" y="2572724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cxnSp>
        <p:nvCxnSpPr>
          <p:cNvPr id="32" name="Straight Arrow Connector 31"/>
          <p:cNvCxnSpPr>
            <a:stCxn id="31" idx="3"/>
            <a:endCxn id="29" idx="1"/>
          </p:cNvCxnSpPr>
          <p:nvPr/>
        </p:nvCxnSpPr>
        <p:spPr>
          <a:xfrm>
            <a:off x="1294327" y="2708531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005878" y="2708531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843655" y="2708527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39608" y="4028950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75130" y="4028948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86675" y="3924835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9610" y="4124004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cxnSp>
        <p:nvCxnSpPr>
          <p:cNvPr id="39" name="Straight Arrow Connector 38"/>
          <p:cNvCxnSpPr>
            <a:stCxn id="38" idx="3"/>
            <a:endCxn id="36" idx="1"/>
          </p:cNvCxnSpPr>
          <p:nvPr/>
        </p:nvCxnSpPr>
        <p:spPr>
          <a:xfrm>
            <a:off x="1294327" y="4259811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005878" y="4259811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843655" y="4259807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6200000">
            <a:off x="460013" y="3127674"/>
            <a:ext cx="6564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11461" y="4594779"/>
            <a:ext cx="817771" cy="549132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UPI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567787" y="1344245"/>
            <a:ext cx="1412240" cy="3398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Main Memory (DRAM)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488425" y="1490202"/>
            <a:ext cx="501964" cy="31143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390868" y="1585903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402412" y="2373549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402412" y="3924829"/>
            <a:ext cx="461979" cy="669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dirty="0"/>
              <a:t>L2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230453" y="1690022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241997" y="2477668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241997" y="4028948"/>
            <a:ext cx="330753" cy="4617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L1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1022111" y="1690022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968547" y="1785076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sp>
        <p:nvSpPr>
          <p:cNvPr id="64" name="Rectangle 63"/>
          <p:cNvSpPr/>
          <p:nvPr/>
        </p:nvSpPr>
        <p:spPr>
          <a:xfrm>
            <a:off x="11033655" y="2477668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980091" y="2572722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sp>
        <p:nvSpPr>
          <p:cNvPr id="66" name="Rectangle 65"/>
          <p:cNvSpPr/>
          <p:nvPr/>
        </p:nvSpPr>
        <p:spPr>
          <a:xfrm>
            <a:off x="11033655" y="4028948"/>
            <a:ext cx="615635" cy="461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Core</a:t>
            </a:r>
          </a:p>
          <a:p>
            <a:pPr algn="ctr"/>
            <a:r>
              <a:rPr lang="en-US" sz="1000" dirty="0"/>
              <a:t>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980091" y="4124002"/>
            <a:ext cx="104717" cy="271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rtlCol="0" anchor="ctr"/>
          <a:lstStyle/>
          <a:p>
            <a:pPr algn="ctr"/>
            <a:endParaRPr lang="en-US" sz="500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0589450" y="1920880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0600994" y="2708527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0600994" y="4259807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838032" y="1920880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849576" y="2708527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9849576" y="4259807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9000480" y="1920880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9012024" y="2708526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9012024" y="4259806"/>
            <a:ext cx="38079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</p:cNvCxnSpPr>
          <p:nvPr/>
        </p:nvCxnSpPr>
        <p:spPr>
          <a:xfrm>
            <a:off x="7967995" y="3043505"/>
            <a:ext cx="520424" cy="90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10829422" y="3235570"/>
            <a:ext cx="6805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023360" y="829996"/>
            <a:ext cx="414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Dual Socket Intel Xeon CPU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3765411" y="4869345"/>
            <a:ext cx="1946051" cy="74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/>
          </p:cNvCxnSpPr>
          <p:nvPr/>
        </p:nvCxnSpPr>
        <p:spPr>
          <a:xfrm flipV="1">
            <a:off x="6544736" y="4861851"/>
            <a:ext cx="1894374" cy="149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Table 84"/>
          <p:cNvGraphicFramePr>
            <a:graphicFrameLocks noGrp="1"/>
          </p:cNvGraphicFramePr>
          <p:nvPr/>
        </p:nvGraphicFramePr>
        <p:xfrm>
          <a:off x="1330911" y="5270515"/>
          <a:ext cx="9569700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7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7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Registers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L1 Cache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L2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Cache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L3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Cache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DRAM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Disk</a:t>
                      </a:r>
                    </a:p>
                  </a:txBody>
                  <a:tcPr marL="121920" marR="121920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Speed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 cycle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~4 cycles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~10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cycles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~30 cycles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~200 cycles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10ms</a:t>
                      </a:r>
                    </a:p>
                  </a:txBody>
                  <a:tcPr marL="60960" marR="60960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Size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&lt; KB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per core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~32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KB</a:t>
                      </a:r>
                      <a:br>
                        <a:rPr lang="en-US" sz="14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per core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~256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KB</a:t>
                      </a:r>
                      <a:br>
                        <a:rPr lang="en-US" sz="14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per core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~35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MB 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per socket</a:t>
                      </a: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~100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</a:rPr>
                        <a:t> GB per socket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0960" marR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TB</a:t>
                      </a:r>
                    </a:p>
                  </a:txBody>
                  <a:tcPr marL="60960" marR="60960"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88" name="Elbow Connector 87"/>
          <p:cNvCxnSpPr/>
          <p:nvPr/>
        </p:nvCxnSpPr>
        <p:spPr>
          <a:xfrm rot="10800000">
            <a:off x="7834588" y="4604600"/>
            <a:ext cx="604529" cy="257257"/>
          </a:xfrm>
          <a:prstGeom prst="bentConnector3">
            <a:avLst>
              <a:gd name="adj1" fmla="val 40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flipV="1">
            <a:off x="3765417" y="4594779"/>
            <a:ext cx="737455" cy="282060"/>
          </a:xfrm>
          <a:prstGeom prst="bentConnector3">
            <a:avLst>
              <a:gd name="adj1" fmla="val 58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22514" y="1157503"/>
            <a:ext cx="360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28685" y="1110196"/>
            <a:ext cx="360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2</a:t>
            </a:r>
          </a:p>
        </p:txBody>
      </p:sp>
    </p:spTree>
    <p:extLst>
      <p:ext uri="{BB962C8B-B14F-4D97-AF65-F5344CB8AC3E}">
        <p14:creationId xmlns:p14="http://schemas.microsoft.com/office/powerpoint/2010/main" val="464903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Growth in Memory Performance Lags CPU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9400" y="1332678"/>
            <a:ext cx="8727486" cy="48437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6032" y="6231143"/>
            <a:ext cx="7439935" cy="307773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en-US" sz="1200" dirty="0"/>
              <a:t>http://</a:t>
            </a:r>
            <a:r>
              <a:rPr lang="en-US" sz="1200" dirty="0" err="1"/>
              <a:t>web.sfc.keio.ac.jp</a:t>
            </a:r>
            <a:r>
              <a:rPr lang="en-US" sz="1200" dirty="0"/>
              <a:t>/~</a:t>
            </a:r>
            <a:r>
              <a:rPr lang="en-US" sz="1200" dirty="0" err="1"/>
              <a:t>rdv</a:t>
            </a:r>
            <a:r>
              <a:rPr lang="en-US" sz="1200" dirty="0"/>
              <a:t>/</a:t>
            </a:r>
            <a:r>
              <a:rPr lang="en-US" sz="1200" dirty="0" err="1"/>
              <a:t>keio</a:t>
            </a:r>
            <a:r>
              <a:rPr lang="en-US" sz="1200" dirty="0"/>
              <a:t>/</a:t>
            </a:r>
            <a:r>
              <a:rPr lang="en-US" sz="1200" dirty="0" err="1"/>
              <a:t>sfc</a:t>
            </a:r>
            <a:r>
              <a:rPr lang="en-US" sz="1200" dirty="0"/>
              <a:t>/teaching/architecture/architecture-2008/</a:t>
            </a:r>
            <a:r>
              <a:rPr lang="en-US" sz="1200" dirty="0" err="1"/>
              <a:t>hennessy-patterson</a:t>
            </a:r>
            <a:r>
              <a:rPr lang="en-US" sz="1200" dirty="0"/>
              <a:t>/Ch5-fig02.jpg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2481" y="2020239"/>
            <a:ext cx="17799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grows at 50% per year!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1914" y="2724144"/>
            <a:ext cx="9129077" cy="2308324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algn="ctr"/>
            <a:endParaRPr lang="en-US" sz="2400" i="1" dirty="0">
              <a:solidFill>
                <a:srgbClr val="0070C0"/>
              </a:solidFill>
            </a:endParaRPr>
          </a:p>
          <a:p>
            <a:pPr algn="ctr"/>
            <a:r>
              <a:rPr lang="en-US" sz="2400" i="1" dirty="0">
                <a:solidFill>
                  <a:srgbClr val="0070C0"/>
                </a:solidFill>
              </a:rPr>
              <a:t>If your data is served by RAM and not caches it doesn’t matter if you have vectorization. </a:t>
            </a:r>
          </a:p>
          <a:p>
            <a:pPr algn="ctr"/>
            <a:r>
              <a:rPr lang="en-US" sz="2400" i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US" sz="2400" i="1" dirty="0">
                <a:solidFill>
                  <a:srgbClr val="0070C0"/>
                </a:solidFill>
              </a:rPr>
              <a:t>To increase performance, try to minimize memory footprint.</a:t>
            </a:r>
          </a:p>
          <a:p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120C8-F1F2-823D-2EB1-7CA7F21B04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8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HPC Cluster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Memory</a:t>
            </a:r>
          </a:p>
          <a:p>
            <a:r>
              <a:rPr lang="en-US" dirty="0"/>
              <a:t>Disk</a:t>
            </a:r>
          </a:p>
          <a:p>
            <a:pPr lvl="1"/>
            <a:r>
              <a:rPr lang="en-US" dirty="0"/>
              <a:t>Types</a:t>
            </a:r>
          </a:p>
          <a:p>
            <a:pPr lvl="1"/>
            <a:r>
              <a:rPr lang="en-US" dirty="0"/>
              <a:t>Filesystems </a:t>
            </a:r>
          </a:p>
          <a:p>
            <a:r>
              <a:rPr lang="en-US" dirty="0"/>
              <a:t>Other Architectures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503C9-8FA7-5819-3DD8-F2A62E0D1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6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5155-AB1B-486C-9A9D-3F6CA35C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Why Care About the Hardware?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AAD7-EA6A-4EAE-87A4-647BBA3DE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most out of this week</a:t>
            </a:r>
          </a:p>
          <a:p>
            <a:r>
              <a:rPr lang="en-US" dirty="0"/>
              <a:t>Be able to ask better questions and understand the answers</a:t>
            </a:r>
          </a:p>
          <a:p>
            <a:r>
              <a:rPr lang="en-US" dirty="0"/>
              <a:t>Architecture changes can force new design and implementation strategies</a:t>
            </a:r>
          </a:p>
          <a:p>
            <a:pPr lvl="1"/>
            <a:r>
              <a:rPr lang="en-US" dirty="0"/>
              <a:t>Prevent programming mistakes 	</a:t>
            </a:r>
          </a:p>
          <a:p>
            <a:pPr lvl="1"/>
            <a:r>
              <a:rPr lang="en-US" dirty="0"/>
              <a:t>Make educated decisions</a:t>
            </a:r>
          </a:p>
          <a:p>
            <a:r>
              <a:rPr lang="en-US" dirty="0"/>
              <a:t>Exploit the hardware to your advantage (performance)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5FFAE-7734-2F6C-0D53-A0C8E2547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9B84-E929-4D05-9F4A-DB80A4F7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File I/O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E74B1B-1919-4784-89A8-E987CAC21CF3}"/>
              </a:ext>
            </a:extLst>
          </p:cNvPr>
          <p:cNvSpPr txBox="1">
            <a:spLocks/>
          </p:cNvSpPr>
          <p:nvPr/>
        </p:nvSpPr>
        <p:spPr>
          <a:xfrm>
            <a:off x="1576052" y="1675262"/>
            <a:ext cx="9073137" cy="2978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“A supercomputer is a device for turning compute-bound problems into I/O-bound problems.”</a:t>
            </a:r>
            <a:br>
              <a:rPr lang="en-US" dirty="0"/>
            </a:br>
            <a:endParaRPr lang="en-US" sz="1200" dirty="0"/>
          </a:p>
          <a:p>
            <a:pPr marL="0" indent="0">
              <a:buNone/>
            </a:pPr>
            <a:r>
              <a:rPr lang="en-US" sz="2000" i="1" dirty="0"/>
              <a:t>-- Ken Batcher, Emeritus Professor of Computer Science at Kent State University</a:t>
            </a:r>
            <a:r>
              <a:rPr lang="en-US" sz="2000" dirty="0"/>
              <a:t>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15A79-838E-CEDA-CF88-26BB7CD3E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5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01A2-F7EC-4C9A-BCFF-34BCA8EE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Types of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0ADF-831B-4920-9DB2-BCA00F8DE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Disk Drive (HDD)</a:t>
            </a:r>
          </a:p>
          <a:p>
            <a:pPr lvl="1"/>
            <a:r>
              <a:rPr lang="en-US" dirty="0"/>
              <a:t>Traditional Spinning Disk </a:t>
            </a:r>
          </a:p>
          <a:p>
            <a:r>
              <a:rPr lang="en-US" dirty="0"/>
              <a:t>Solid State Drives (SSD)</a:t>
            </a:r>
          </a:p>
          <a:p>
            <a:pPr lvl="1"/>
            <a:r>
              <a:rPr lang="en-US" dirty="0"/>
              <a:t>~5x faster than HDD</a:t>
            </a:r>
          </a:p>
          <a:p>
            <a:r>
              <a:rPr lang="en-US" dirty="0"/>
              <a:t>Non-Volatile Memory Express (</a:t>
            </a:r>
            <a:r>
              <a:rPr lang="en-US" dirty="0" err="1"/>
              <a:t>NVMe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~5x faster than SSD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39F87-21F2-4F88-A0D6-E2767131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84" y="3429000"/>
            <a:ext cx="4864424" cy="3012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056B23-388D-45A0-8542-3DF6116C4631}"/>
              </a:ext>
            </a:extLst>
          </p:cNvPr>
          <p:cNvSpPr/>
          <p:nvPr/>
        </p:nvSpPr>
        <p:spPr>
          <a:xfrm>
            <a:off x="6189784" y="6387881"/>
            <a:ext cx="2244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Photo Credit: Maximum PC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C816-E595-05D7-D630-2EAE745DF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17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3786-F7DB-42BD-B343-87727878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Types of Filesystems - NFS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238C-B220-4F78-8B05-A35C1EC8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NFS – Network File System</a:t>
            </a:r>
          </a:p>
          <a:p>
            <a:pPr lvl="1"/>
            <a:r>
              <a:rPr lang="en-US" dirty="0"/>
              <a:t>Simple, cheap, and common</a:t>
            </a:r>
          </a:p>
          <a:p>
            <a:pPr lvl="1"/>
            <a:r>
              <a:rPr lang="en-US" dirty="0"/>
              <a:t>Single filesystem across network</a:t>
            </a:r>
          </a:p>
          <a:p>
            <a:pPr lvl="1"/>
            <a:r>
              <a:rPr lang="en-US" dirty="0"/>
              <a:t>Not well suited for large throughput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53B27-39D8-52C2-AD9A-4877B5C04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42" name="Flowchart: Magnetic Disk 141">
            <a:extLst>
              <a:ext uri="{FF2B5EF4-FFF2-40B4-BE49-F238E27FC236}">
                <a16:creationId xmlns:a16="http://schemas.microsoft.com/office/drawing/2014/main" id="{D63E5018-4AA7-4F6B-B052-4E0729075519}"/>
              </a:ext>
            </a:extLst>
          </p:cNvPr>
          <p:cNvSpPr/>
          <p:nvPr/>
        </p:nvSpPr>
        <p:spPr>
          <a:xfrm>
            <a:off x="10441727" y="2529304"/>
            <a:ext cx="827850" cy="829162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143" name="Flowchart: Magnetic Disk 142">
            <a:extLst>
              <a:ext uri="{FF2B5EF4-FFF2-40B4-BE49-F238E27FC236}">
                <a16:creationId xmlns:a16="http://schemas.microsoft.com/office/drawing/2014/main" id="{A3FC93FB-7994-4376-96F7-CB849334F7BB}"/>
              </a:ext>
            </a:extLst>
          </p:cNvPr>
          <p:cNvSpPr/>
          <p:nvPr/>
        </p:nvSpPr>
        <p:spPr>
          <a:xfrm>
            <a:off x="10441727" y="3430884"/>
            <a:ext cx="827850" cy="829162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144" name="Flowchart: Magnetic Disk 143">
            <a:extLst>
              <a:ext uri="{FF2B5EF4-FFF2-40B4-BE49-F238E27FC236}">
                <a16:creationId xmlns:a16="http://schemas.microsoft.com/office/drawing/2014/main" id="{E67E6877-885E-4CD4-9EFE-94B13FAF33E9}"/>
              </a:ext>
            </a:extLst>
          </p:cNvPr>
          <p:cNvSpPr/>
          <p:nvPr/>
        </p:nvSpPr>
        <p:spPr>
          <a:xfrm>
            <a:off x="10441727" y="4987482"/>
            <a:ext cx="827850" cy="829162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0A399847-7D02-4771-99A2-914CB4B7F6BE}"/>
              </a:ext>
            </a:extLst>
          </p:cNvPr>
          <p:cNvSpPr/>
          <p:nvPr/>
        </p:nvSpPr>
        <p:spPr>
          <a:xfrm>
            <a:off x="8198936" y="3851572"/>
            <a:ext cx="1691781" cy="4454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NFS Server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C1FE085-E62B-46F6-BB03-CDB0406A8A53}"/>
              </a:ext>
            </a:extLst>
          </p:cNvPr>
          <p:cNvCxnSpPr>
            <a:cxnSpLocks/>
            <a:stCxn id="145" idx="3"/>
            <a:endCxn id="142" idx="2"/>
          </p:cNvCxnSpPr>
          <p:nvPr/>
        </p:nvCxnSpPr>
        <p:spPr>
          <a:xfrm flipV="1">
            <a:off x="9890717" y="2943885"/>
            <a:ext cx="551010" cy="113042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68E5741-6CEB-4AA4-A65A-77B0DF01DADF}"/>
              </a:ext>
            </a:extLst>
          </p:cNvPr>
          <p:cNvCxnSpPr>
            <a:cxnSpLocks/>
            <a:stCxn id="145" idx="3"/>
            <a:endCxn id="143" idx="2"/>
          </p:cNvCxnSpPr>
          <p:nvPr/>
        </p:nvCxnSpPr>
        <p:spPr>
          <a:xfrm flipV="1">
            <a:off x="9890717" y="3845465"/>
            <a:ext cx="551010" cy="22884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A71D0B4-F30C-497A-B14B-55313FA6BA3B}"/>
              </a:ext>
            </a:extLst>
          </p:cNvPr>
          <p:cNvCxnSpPr>
            <a:cxnSpLocks/>
            <a:stCxn id="145" idx="3"/>
          </p:cNvCxnSpPr>
          <p:nvPr/>
        </p:nvCxnSpPr>
        <p:spPr>
          <a:xfrm>
            <a:off x="9890717" y="4074311"/>
            <a:ext cx="551010" cy="143093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C0186FC-A14A-4591-8F99-2123EC13881F}"/>
              </a:ext>
            </a:extLst>
          </p:cNvPr>
          <p:cNvSpPr/>
          <p:nvPr/>
        </p:nvSpPr>
        <p:spPr>
          <a:xfrm>
            <a:off x="5695955" y="2647936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C222BDE-7AF7-470E-B1BD-6DD1256380D6}"/>
              </a:ext>
            </a:extLst>
          </p:cNvPr>
          <p:cNvSpPr/>
          <p:nvPr/>
        </p:nvSpPr>
        <p:spPr>
          <a:xfrm>
            <a:off x="5695954" y="3318466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001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483BA846-8881-4C6B-933C-C4E61025204B}"/>
              </a:ext>
            </a:extLst>
          </p:cNvPr>
          <p:cNvSpPr/>
          <p:nvPr/>
        </p:nvSpPr>
        <p:spPr>
          <a:xfrm>
            <a:off x="5713995" y="3956142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002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683AADA5-8F11-4CD8-932C-437FA84C6E6B}"/>
              </a:ext>
            </a:extLst>
          </p:cNvPr>
          <p:cNvSpPr/>
          <p:nvPr/>
        </p:nvSpPr>
        <p:spPr>
          <a:xfrm>
            <a:off x="5695953" y="5178104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N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76893A2-309D-48C6-9678-1164EFF8E8AB}"/>
              </a:ext>
            </a:extLst>
          </p:cNvPr>
          <p:cNvCxnSpPr>
            <a:cxnSpLocks/>
            <a:stCxn id="149" idx="3"/>
            <a:endCxn id="145" idx="1"/>
          </p:cNvCxnSpPr>
          <p:nvPr/>
        </p:nvCxnSpPr>
        <p:spPr>
          <a:xfrm>
            <a:off x="7387736" y="2908367"/>
            <a:ext cx="811200" cy="116594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5EC5DC52-76CD-488C-9514-E01303B1003A}"/>
              </a:ext>
            </a:extLst>
          </p:cNvPr>
          <p:cNvCxnSpPr>
            <a:cxnSpLocks/>
            <a:stCxn id="150" idx="3"/>
            <a:endCxn id="145" idx="1"/>
          </p:cNvCxnSpPr>
          <p:nvPr/>
        </p:nvCxnSpPr>
        <p:spPr>
          <a:xfrm>
            <a:off x="7387735" y="3578897"/>
            <a:ext cx="811201" cy="49541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12DD8DA-B1C5-4239-A1F1-91980FCEB85E}"/>
              </a:ext>
            </a:extLst>
          </p:cNvPr>
          <p:cNvCxnSpPr>
            <a:cxnSpLocks/>
            <a:stCxn id="151" idx="3"/>
            <a:endCxn id="145" idx="1"/>
          </p:cNvCxnSpPr>
          <p:nvPr/>
        </p:nvCxnSpPr>
        <p:spPr>
          <a:xfrm flipV="1">
            <a:off x="7405776" y="4074311"/>
            <a:ext cx="793160" cy="14226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38F388C7-0426-4DEA-8CC4-9639568919F3}"/>
              </a:ext>
            </a:extLst>
          </p:cNvPr>
          <p:cNvSpPr txBox="1"/>
          <p:nvPr/>
        </p:nvSpPr>
        <p:spPr>
          <a:xfrm rot="5400000">
            <a:off x="6066819" y="4337085"/>
            <a:ext cx="1320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>
                    <a:lumMod val="50000"/>
                  </a:schemeClr>
                </a:solidFill>
              </a:rPr>
              <a:t>... 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F418C75-4110-496F-BC77-AC11CFF2307E}"/>
              </a:ext>
            </a:extLst>
          </p:cNvPr>
          <p:cNvCxnSpPr>
            <a:cxnSpLocks/>
            <a:stCxn id="152" idx="3"/>
            <a:endCxn id="145" idx="1"/>
          </p:cNvCxnSpPr>
          <p:nvPr/>
        </p:nvCxnSpPr>
        <p:spPr>
          <a:xfrm flipV="1">
            <a:off x="7387734" y="4074311"/>
            <a:ext cx="811202" cy="136422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52220C96-CB73-4860-9795-0CFEE97D990B}"/>
              </a:ext>
            </a:extLst>
          </p:cNvPr>
          <p:cNvSpPr txBox="1"/>
          <p:nvPr/>
        </p:nvSpPr>
        <p:spPr>
          <a:xfrm rot="5400000">
            <a:off x="10565272" y="4156369"/>
            <a:ext cx="1091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...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0464B-0B83-4D56-96BB-A7FF3175368C}"/>
              </a:ext>
            </a:extLst>
          </p:cNvPr>
          <p:cNvSpPr txBox="1"/>
          <p:nvPr/>
        </p:nvSpPr>
        <p:spPr>
          <a:xfrm>
            <a:off x="9861856" y="5821590"/>
            <a:ext cx="1987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≤ 8 storage devices</a:t>
            </a:r>
          </a:p>
        </p:txBody>
      </p:sp>
    </p:spTree>
    <p:extLst>
      <p:ext uri="{BB962C8B-B14F-4D97-AF65-F5344CB8AC3E}">
        <p14:creationId xmlns:p14="http://schemas.microsoft.com/office/powerpoint/2010/main" val="3962552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Parallel Filesystems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GPFS (General Parallel Filesystem – IBM)</a:t>
            </a:r>
          </a:p>
          <a:p>
            <a:pPr lvl="1"/>
            <a:r>
              <a:rPr lang="en-US" dirty="0"/>
              <a:t>Designed for parallel read/writes</a:t>
            </a:r>
          </a:p>
          <a:p>
            <a:pPr lvl="1"/>
            <a:r>
              <a:rPr lang="en-US" dirty="0"/>
              <a:t>Large files spread over multiple storage devices</a:t>
            </a:r>
          </a:p>
          <a:p>
            <a:pPr lvl="1"/>
            <a:r>
              <a:rPr lang="en-US" dirty="0"/>
              <a:t>Allows concurrent access</a:t>
            </a:r>
          </a:p>
          <a:p>
            <a:pPr lvl="1"/>
            <a:r>
              <a:rPr lang="en-US" dirty="0"/>
              <a:t>Significantly increase throughput</a:t>
            </a:r>
          </a:p>
          <a:p>
            <a:r>
              <a:rPr lang="en-US" dirty="0" err="1"/>
              <a:t>Lustre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idea</a:t>
            </a:r>
          </a:p>
          <a:p>
            <a:pPr lvl="1"/>
            <a:r>
              <a:rPr lang="en-US" dirty="0"/>
              <a:t>Different implementation</a:t>
            </a:r>
          </a:p>
          <a:p>
            <a:r>
              <a:rPr lang="en-US" dirty="0"/>
              <a:t>Parallel I/O library in software</a:t>
            </a:r>
          </a:p>
          <a:p>
            <a:pPr lvl="1"/>
            <a:r>
              <a:rPr lang="en-US" dirty="0"/>
              <a:t>Necessary for performance </a:t>
            </a:r>
            <a:br>
              <a:rPr lang="en-US" dirty="0"/>
            </a:br>
            <a:r>
              <a:rPr lang="en-US" dirty="0"/>
              <a:t>realization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3AFA23D7-4D4C-4523-99B1-46C635C1AA8A}"/>
              </a:ext>
            </a:extLst>
          </p:cNvPr>
          <p:cNvSpPr/>
          <p:nvPr/>
        </p:nvSpPr>
        <p:spPr>
          <a:xfrm>
            <a:off x="10562045" y="2523021"/>
            <a:ext cx="827850" cy="829162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065AEA99-5B67-49F8-8453-BD969D23625E}"/>
              </a:ext>
            </a:extLst>
          </p:cNvPr>
          <p:cNvSpPr/>
          <p:nvPr/>
        </p:nvSpPr>
        <p:spPr>
          <a:xfrm>
            <a:off x="10562045" y="3424601"/>
            <a:ext cx="827850" cy="829162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11F9CA5E-D3DE-4569-AAB1-981CB39D510B}"/>
              </a:ext>
            </a:extLst>
          </p:cNvPr>
          <p:cNvSpPr/>
          <p:nvPr/>
        </p:nvSpPr>
        <p:spPr>
          <a:xfrm>
            <a:off x="10562045" y="4995682"/>
            <a:ext cx="827850" cy="829162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221DDF-FF18-442B-910A-6BECB43DB942}"/>
              </a:ext>
            </a:extLst>
          </p:cNvPr>
          <p:cNvSpPr/>
          <p:nvPr/>
        </p:nvSpPr>
        <p:spPr>
          <a:xfrm>
            <a:off x="7957631" y="2606854"/>
            <a:ext cx="1058591" cy="3198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Storage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A40859-658F-4DD2-B4EC-E75005ECEF80}"/>
              </a:ext>
            </a:extLst>
          </p:cNvPr>
          <p:cNvCxnSpPr>
            <a:cxnSpLocks/>
          </p:cNvCxnSpPr>
          <p:nvPr/>
        </p:nvCxnSpPr>
        <p:spPr>
          <a:xfrm>
            <a:off x="9022232" y="2938165"/>
            <a:ext cx="37490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937DF8-CBAA-4DEA-B416-77A0364765E9}"/>
              </a:ext>
            </a:extLst>
          </p:cNvPr>
          <p:cNvCxnSpPr>
            <a:cxnSpLocks/>
          </p:cNvCxnSpPr>
          <p:nvPr/>
        </p:nvCxnSpPr>
        <p:spPr>
          <a:xfrm>
            <a:off x="9028254" y="3203505"/>
            <a:ext cx="37490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7EBDFF-2C05-406B-8A6B-61580182FA02}"/>
              </a:ext>
            </a:extLst>
          </p:cNvPr>
          <p:cNvSpPr/>
          <p:nvPr/>
        </p:nvSpPr>
        <p:spPr>
          <a:xfrm>
            <a:off x="5442616" y="2653294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node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667F3E-5262-4648-8BD6-DD2A59D62BFE}"/>
              </a:ext>
            </a:extLst>
          </p:cNvPr>
          <p:cNvSpPr/>
          <p:nvPr/>
        </p:nvSpPr>
        <p:spPr>
          <a:xfrm>
            <a:off x="5442615" y="3323824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001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780BBC-336B-478F-B405-9B64880ECF87}"/>
              </a:ext>
            </a:extLst>
          </p:cNvPr>
          <p:cNvSpPr/>
          <p:nvPr/>
        </p:nvSpPr>
        <p:spPr>
          <a:xfrm>
            <a:off x="5460656" y="3961500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002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7F0730-AE9A-45FC-AA7F-2B82C25F487F}"/>
              </a:ext>
            </a:extLst>
          </p:cNvPr>
          <p:cNvSpPr/>
          <p:nvPr/>
        </p:nvSpPr>
        <p:spPr>
          <a:xfrm>
            <a:off x="5442614" y="5183462"/>
            <a:ext cx="1691781" cy="52086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 node 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173B9F-76EA-4F5F-9A89-F8D508FF483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134397" y="2913725"/>
            <a:ext cx="7984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9089DA-08BC-4818-B118-753A5C3E8A5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34396" y="3584255"/>
            <a:ext cx="798402" cy="817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88056C-5AE3-41C8-B5DA-22083E7A7AE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52437" y="4220584"/>
            <a:ext cx="798333" cy="134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E0253E-582D-495F-9503-BF3E937B6176}"/>
              </a:ext>
            </a:extLst>
          </p:cNvPr>
          <p:cNvSpPr txBox="1"/>
          <p:nvPr/>
        </p:nvSpPr>
        <p:spPr>
          <a:xfrm rot="5400000">
            <a:off x="5861608" y="4342443"/>
            <a:ext cx="1320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6">
                    <a:lumMod val="50000"/>
                  </a:schemeClr>
                </a:solidFill>
              </a:rPr>
              <a:t>...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418E46-9920-4209-8491-E62DC035D35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134395" y="5443893"/>
            <a:ext cx="79840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8B98A15-D2F3-4920-938E-B515C3B80A09}"/>
              </a:ext>
            </a:extLst>
          </p:cNvPr>
          <p:cNvSpPr txBox="1"/>
          <p:nvPr/>
        </p:nvSpPr>
        <p:spPr>
          <a:xfrm rot="5400000">
            <a:off x="10515991" y="4140956"/>
            <a:ext cx="1320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...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508BED-E793-47D4-A1B4-6976DBD4BF4E}"/>
              </a:ext>
            </a:extLst>
          </p:cNvPr>
          <p:cNvSpPr/>
          <p:nvPr/>
        </p:nvSpPr>
        <p:spPr>
          <a:xfrm>
            <a:off x="10462812" y="3182479"/>
            <a:ext cx="1058591" cy="2036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A 1/3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4306ED-84A1-417C-B837-7836E4A2DB8F}"/>
              </a:ext>
            </a:extLst>
          </p:cNvPr>
          <p:cNvSpPr/>
          <p:nvPr/>
        </p:nvSpPr>
        <p:spPr>
          <a:xfrm>
            <a:off x="10446674" y="4050101"/>
            <a:ext cx="1058591" cy="2036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A 2/3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93F13B4-0BDB-4986-B3A2-57195EAF5F7A}"/>
              </a:ext>
            </a:extLst>
          </p:cNvPr>
          <p:cNvSpPr/>
          <p:nvPr/>
        </p:nvSpPr>
        <p:spPr>
          <a:xfrm>
            <a:off x="8109747" y="2846130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BC2F3B5-727B-4969-B247-EF4F2ADB22B5}"/>
              </a:ext>
            </a:extLst>
          </p:cNvPr>
          <p:cNvSpPr/>
          <p:nvPr/>
        </p:nvSpPr>
        <p:spPr>
          <a:xfrm>
            <a:off x="8109747" y="3113274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07C32CE-E9A5-43F2-97E6-9CF3DD8EDF29}"/>
              </a:ext>
            </a:extLst>
          </p:cNvPr>
          <p:cNvSpPr/>
          <p:nvPr/>
        </p:nvSpPr>
        <p:spPr>
          <a:xfrm>
            <a:off x="8110064" y="3380418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36AF05B-A613-41A4-9DF2-B42D168B566E}"/>
              </a:ext>
            </a:extLst>
          </p:cNvPr>
          <p:cNvSpPr/>
          <p:nvPr/>
        </p:nvSpPr>
        <p:spPr>
          <a:xfrm>
            <a:off x="8088616" y="4983799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3759A46-542D-4822-A1A0-DCB83CDFFB86}"/>
              </a:ext>
            </a:extLst>
          </p:cNvPr>
          <p:cNvSpPr/>
          <p:nvPr/>
        </p:nvSpPr>
        <p:spPr>
          <a:xfrm>
            <a:off x="8088857" y="5241453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072A5BF-E3A8-4677-BFEE-DAA3947EA945}"/>
              </a:ext>
            </a:extLst>
          </p:cNvPr>
          <p:cNvSpPr/>
          <p:nvPr/>
        </p:nvSpPr>
        <p:spPr>
          <a:xfrm>
            <a:off x="8089174" y="5508597"/>
            <a:ext cx="810416" cy="1715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EE447A-2B22-47DA-B205-1E68501F5C46}"/>
              </a:ext>
            </a:extLst>
          </p:cNvPr>
          <p:cNvCxnSpPr>
            <a:cxnSpLocks/>
          </p:cNvCxnSpPr>
          <p:nvPr/>
        </p:nvCxnSpPr>
        <p:spPr>
          <a:xfrm>
            <a:off x="9025487" y="3466205"/>
            <a:ext cx="37490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99645C-AD49-4275-AE57-1D2403008ABA}"/>
              </a:ext>
            </a:extLst>
          </p:cNvPr>
          <p:cNvCxnSpPr>
            <a:cxnSpLocks/>
          </p:cNvCxnSpPr>
          <p:nvPr/>
        </p:nvCxnSpPr>
        <p:spPr>
          <a:xfrm>
            <a:off x="9025767" y="5066292"/>
            <a:ext cx="374904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291CA0D-E39A-4A8A-A685-2119E19B0E5D}"/>
              </a:ext>
            </a:extLst>
          </p:cNvPr>
          <p:cNvCxnSpPr>
            <a:cxnSpLocks/>
          </p:cNvCxnSpPr>
          <p:nvPr/>
        </p:nvCxnSpPr>
        <p:spPr>
          <a:xfrm flipV="1">
            <a:off x="9025767" y="5328267"/>
            <a:ext cx="378320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330A65C-629A-4792-B5FD-2C2D2F121231}"/>
              </a:ext>
            </a:extLst>
          </p:cNvPr>
          <p:cNvCxnSpPr>
            <a:cxnSpLocks/>
          </p:cNvCxnSpPr>
          <p:nvPr/>
        </p:nvCxnSpPr>
        <p:spPr>
          <a:xfrm flipV="1">
            <a:off x="9022240" y="5600579"/>
            <a:ext cx="378320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778BA12-1171-4330-B997-8591CE75130C}"/>
              </a:ext>
            </a:extLst>
          </p:cNvPr>
          <p:cNvSpPr/>
          <p:nvPr/>
        </p:nvSpPr>
        <p:spPr>
          <a:xfrm>
            <a:off x="9415840" y="2606849"/>
            <a:ext cx="115371" cy="31981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69027D2-CC4C-49EF-B268-B76407E36580}"/>
              </a:ext>
            </a:extLst>
          </p:cNvPr>
          <p:cNvSpPr/>
          <p:nvPr/>
        </p:nvSpPr>
        <p:spPr>
          <a:xfrm>
            <a:off x="10506213" y="5589572"/>
            <a:ext cx="1058591" cy="2036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A 3/3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BDEBDAA-EFE3-4455-B8C4-C2773F7CFC65}"/>
              </a:ext>
            </a:extLst>
          </p:cNvPr>
          <p:cNvCxnSpPr>
            <a:cxnSpLocks/>
          </p:cNvCxnSpPr>
          <p:nvPr/>
        </p:nvCxnSpPr>
        <p:spPr>
          <a:xfrm flipV="1">
            <a:off x="7746983" y="5741537"/>
            <a:ext cx="240730" cy="207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32A7049-BC13-4B71-A9DB-B4501E8C8B3D}"/>
              </a:ext>
            </a:extLst>
          </p:cNvPr>
          <p:cNvSpPr txBox="1"/>
          <p:nvPr/>
        </p:nvSpPr>
        <p:spPr>
          <a:xfrm>
            <a:off x="6405771" y="5817701"/>
            <a:ext cx="138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GPFS Servers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36E25B3-439F-4A28-A74F-A6A7E9A0F0B4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9531211" y="3284310"/>
            <a:ext cx="931601" cy="1875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88E5BE8-0B07-4B46-BAE6-DC474EAE3E70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9531211" y="4133745"/>
            <a:ext cx="915463" cy="181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B6202ED-3CA6-44D8-A3A8-B366496F62B1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9531211" y="5443893"/>
            <a:ext cx="975002" cy="24751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2E80434-D321-4241-BEC0-6F4AADBA6DEB}"/>
              </a:ext>
            </a:extLst>
          </p:cNvPr>
          <p:cNvSpPr/>
          <p:nvPr/>
        </p:nvSpPr>
        <p:spPr>
          <a:xfrm>
            <a:off x="7964528" y="4576343"/>
            <a:ext cx="1058591" cy="2036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4807B4-D031-498F-9508-062E6F298DEF}"/>
              </a:ext>
            </a:extLst>
          </p:cNvPr>
          <p:cNvSpPr txBox="1"/>
          <p:nvPr/>
        </p:nvSpPr>
        <p:spPr>
          <a:xfrm>
            <a:off x="9644968" y="5830460"/>
            <a:ext cx="254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1,000s of storage devices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CF3285-0E55-2FB3-E3C2-BFA59DF8C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26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HPC Cluster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Compute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Memory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Disk</a:t>
            </a:r>
          </a:p>
          <a:p>
            <a:r>
              <a:rPr lang="en-US" dirty="0"/>
              <a:t>Other Architectures</a:t>
            </a:r>
          </a:p>
          <a:p>
            <a:pPr lvl="1"/>
            <a:r>
              <a:rPr lang="en-US" dirty="0"/>
              <a:t>GPUs</a:t>
            </a:r>
          </a:p>
          <a:p>
            <a:pPr lvl="1"/>
            <a:r>
              <a:rPr lang="en-US" dirty="0"/>
              <a:t>Xeon Phi</a:t>
            </a:r>
          </a:p>
          <a:p>
            <a:pPr lvl="1"/>
            <a:r>
              <a:rPr lang="en-US" dirty="0"/>
              <a:t>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2FE1C-D0C6-1046-16AD-E241375241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99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093E-F51E-4239-9FD0-FDEB79B3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Heterogeneous Systems on the 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F964-DA99-4133-9BE5-29534423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4439"/>
            <a:ext cx="4688012" cy="4846320"/>
          </a:xfrm>
        </p:spPr>
        <p:txBody>
          <a:bodyPr/>
          <a:lstStyle/>
          <a:p>
            <a:r>
              <a:rPr lang="en-US" dirty="0"/>
              <a:t>The computing landscape changes rapidly </a:t>
            </a:r>
          </a:p>
          <a:p>
            <a:r>
              <a:rPr lang="en-US" dirty="0"/>
              <a:t>60% of TOP500 systems now have accelerators (June 2022)</a:t>
            </a:r>
          </a:p>
          <a:p>
            <a:r>
              <a:rPr lang="en-US" dirty="0"/>
              <a:t>Graphics processing units (GPUs) are by far the most common type of accelerator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EB3A6-01F8-33E5-B1DB-45589E2E68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ED93E-9FD5-4CED-8910-2EB5B66E906E}"/>
              </a:ext>
            </a:extLst>
          </p:cNvPr>
          <p:cNvSpPr txBox="1"/>
          <p:nvPr/>
        </p:nvSpPr>
        <p:spPr>
          <a:xfrm>
            <a:off x="3125734" y="6295364"/>
            <a:ext cx="2708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https://www.top500.org/statistics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0E966-EEA6-5962-749B-4741A8C21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574" y="865698"/>
            <a:ext cx="5452864" cy="590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36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510A-B653-168E-C9CE-714CF0FF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GPU and CPU Performance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DFA39-67BE-1237-B2E4-66254A14F3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067299" y="6362083"/>
            <a:ext cx="2057400" cy="365125"/>
          </a:xfrm>
          <a:prstGeom prst="rect">
            <a:avLst/>
          </a:prstGeom>
        </p:spPr>
        <p:txBody>
          <a:bodyPr/>
          <a:lstStyle/>
          <a:p>
            <a:fld id="{73CA0303-9E1F-5C4E-81CA-C3111C35D3F4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Peak performance in Gflop/s of GPUs and CPUs, 2009-2016">
            <a:extLst>
              <a:ext uri="{FF2B5EF4-FFF2-40B4-BE49-F238E27FC236}">
                <a16:creationId xmlns:a16="http://schemas.microsoft.com/office/drawing/2014/main" id="{158C2E35-D94F-957C-1A83-B28E2002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04" y="886372"/>
            <a:ext cx="6548285" cy="564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5BE776-24B3-0818-ABFB-E35BD87B9ACF}"/>
              </a:ext>
            </a:extLst>
          </p:cNvPr>
          <p:cNvSpPr txBox="1"/>
          <p:nvPr/>
        </p:nvSpPr>
        <p:spPr>
          <a:xfrm>
            <a:off x="3472365" y="6530544"/>
            <a:ext cx="5247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docs.nvidia.com</a:t>
            </a:r>
            <a:r>
              <a:rPr lang="en-US" sz="1200" dirty="0"/>
              <a:t>/</a:t>
            </a:r>
            <a:r>
              <a:rPr lang="en-US" sz="1200" dirty="0" err="1"/>
              <a:t>cuda</a:t>
            </a:r>
            <a:r>
              <a:rPr lang="en-US" sz="1200" dirty="0"/>
              <a:t>/archive/9.1/pdf/</a:t>
            </a:r>
            <a:r>
              <a:rPr lang="en-US" sz="1200" dirty="0" err="1"/>
              <a:t>CUDA_C_Programming_Guide.pdf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0016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General Purpose 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Purpose GPU (GPGPU)</a:t>
            </a:r>
          </a:p>
          <a:p>
            <a:pPr lvl="1"/>
            <a:r>
              <a:rPr lang="it-IT" dirty="0"/>
              <a:t>NVIDIA Pascal/Volta/Ampere…</a:t>
            </a:r>
          </a:p>
          <a:p>
            <a:pPr lvl="1"/>
            <a:r>
              <a:rPr lang="it-IT" dirty="0"/>
              <a:t>AMD Radeon </a:t>
            </a:r>
            <a:r>
              <a:rPr lang="it-IT" dirty="0" err="1"/>
              <a:t>Instinct</a:t>
            </a:r>
            <a:r>
              <a:rPr lang="it-IT" dirty="0"/>
              <a:t>, </a:t>
            </a:r>
            <a:r>
              <a:rPr lang="it-IT" dirty="0" err="1"/>
              <a:t>others</a:t>
            </a:r>
            <a:endParaRPr lang="en-US" dirty="0"/>
          </a:p>
          <a:p>
            <a:r>
              <a:rPr lang="en-US" dirty="0"/>
              <a:t>Always attached to a CPU host</a:t>
            </a:r>
          </a:p>
          <a:p>
            <a:pPr lvl="1"/>
            <a:r>
              <a:rPr lang="en-US" dirty="0"/>
              <a:t>Data travels to device over PCIe</a:t>
            </a:r>
          </a:p>
          <a:p>
            <a:pPr lvl="1"/>
            <a:r>
              <a:rPr lang="en-US" dirty="0"/>
              <a:t>NVIDIA </a:t>
            </a:r>
            <a:r>
              <a:rPr lang="en-US" dirty="0" err="1"/>
              <a:t>NVLink</a:t>
            </a:r>
            <a:r>
              <a:rPr lang="en-US" dirty="0"/>
              <a:t> has higher speed</a:t>
            </a:r>
          </a:p>
          <a:p>
            <a:r>
              <a:rPr lang="en-US" dirty="0"/>
              <a:t>Not compatible with x86</a:t>
            </a:r>
          </a:p>
          <a:p>
            <a:r>
              <a:rPr lang="en-US" dirty="0"/>
              <a:t>Programmable sort-of-like CPUs</a:t>
            </a:r>
          </a:p>
          <a:p>
            <a:pPr lvl="1"/>
            <a:r>
              <a:rPr lang="en-US" dirty="0"/>
              <a:t>NVIDIA CUDA: extensions to C++</a:t>
            </a:r>
          </a:p>
          <a:p>
            <a:pPr lvl="1"/>
            <a:r>
              <a:rPr lang="en-US" dirty="0"/>
              <a:t>OpenCL, </a:t>
            </a:r>
            <a:r>
              <a:rPr lang="en-US" dirty="0" err="1"/>
              <a:t>OpenACC</a:t>
            </a:r>
            <a:r>
              <a:rPr lang="en-US" dirty="0"/>
              <a:t>, OpenMP, …</a:t>
            </a:r>
          </a:p>
          <a:p>
            <a:pPr lvl="1"/>
            <a:r>
              <a:rPr lang="en-US" dirty="0"/>
              <a:t>Need compatible compiler, libraries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34B27-0AA3-D897-8913-A1AB46C480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42949-D342-497F-9F90-8D8B3277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31" y="1784739"/>
            <a:ext cx="6357560" cy="370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11F80-DE6A-491B-B495-8D07587ECB2A}"/>
              </a:ext>
            </a:extLst>
          </p:cNvPr>
          <p:cNvSpPr txBox="1"/>
          <p:nvPr/>
        </p:nvSpPr>
        <p:spPr>
          <a:xfrm>
            <a:off x="5939821" y="1415407"/>
            <a:ext cx="540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NVIDIA Volta V100</a:t>
            </a:r>
          </a:p>
        </p:txBody>
      </p:sp>
    </p:spTree>
    <p:extLst>
      <p:ext uri="{BB962C8B-B14F-4D97-AF65-F5344CB8AC3E}">
        <p14:creationId xmlns:p14="http://schemas.microsoft.com/office/powerpoint/2010/main" val="2615523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163B-D1B1-4BCD-B1C5-FCA9BB0A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NVIDIA Tesla V100 (V for “Volta”)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63012-FC7D-474D-A1A0-84782AC41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 Streaming Multiprocessors (SMs)</a:t>
            </a:r>
          </a:p>
          <a:p>
            <a:pPr lvl="1"/>
            <a:r>
              <a:rPr lang="en-US" dirty="0"/>
              <a:t>Analogous to CPU cores</a:t>
            </a:r>
          </a:p>
          <a:p>
            <a:pPr lvl="1"/>
            <a:r>
              <a:rPr lang="en-US" dirty="0"/>
              <a:t>Execute </a:t>
            </a:r>
            <a:r>
              <a:rPr lang="en-US" i="1" dirty="0"/>
              <a:t>only</a:t>
            </a:r>
            <a:r>
              <a:rPr lang="en-US" dirty="0"/>
              <a:t> SIMD-type instructions</a:t>
            </a:r>
          </a:p>
          <a:p>
            <a:r>
              <a:rPr lang="en-US" dirty="0"/>
              <a:t>One SM holds many “CUDA cores”</a:t>
            </a:r>
          </a:p>
          <a:p>
            <a:pPr lvl="1"/>
            <a:r>
              <a:rPr lang="en-US" dirty="0"/>
              <a:t>Analogous to vector lanes</a:t>
            </a:r>
          </a:p>
          <a:p>
            <a:pPr lvl="1"/>
            <a:r>
              <a:rPr lang="en-US" dirty="0"/>
              <a:t>64 FP32 CUDA cores</a:t>
            </a:r>
          </a:p>
          <a:p>
            <a:pPr lvl="1"/>
            <a:r>
              <a:rPr lang="en-US" dirty="0"/>
              <a:t>64 INT32 CUDA cores</a:t>
            </a:r>
          </a:p>
          <a:p>
            <a:pPr lvl="1"/>
            <a:r>
              <a:rPr lang="en-US" dirty="0"/>
              <a:t>32 FP64 CUDA cores</a:t>
            </a:r>
          </a:p>
          <a:p>
            <a:r>
              <a:rPr lang="en-US" dirty="0"/>
              <a:t>One SM also has 8 tensor cores</a:t>
            </a:r>
          </a:p>
          <a:p>
            <a:pPr lvl="1"/>
            <a:r>
              <a:rPr lang="en-US" dirty="0"/>
              <a:t>Fast 4x4 matrix multiplications in FP16</a:t>
            </a:r>
          </a:p>
          <a:p>
            <a:r>
              <a:rPr lang="en-US" dirty="0"/>
              <a:t>Device memory: 32 GB of HBM2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C0C2F-280D-4E97-B09F-82F76B7D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09" y="3006126"/>
            <a:ext cx="2818509" cy="1643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548D-8E5F-4588-82C6-EF06DA99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437" y="868641"/>
            <a:ext cx="4159624" cy="557791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BF8A1C3-8004-4B41-BEBA-946A607254EF}"/>
              </a:ext>
            </a:extLst>
          </p:cNvPr>
          <p:cNvSpPr/>
          <p:nvPr/>
        </p:nvSpPr>
        <p:spPr>
          <a:xfrm>
            <a:off x="7229142" y="3130475"/>
            <a:ext cx="204396" cy="4087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B037C-4F3D-3010-B350-1533807C1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38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92C635-E4BE-F572-35F9-98882A04B165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7403605" y="958844"/>
            <a:ext cx="531832" cy="223149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47ACC4-AA8E-8284-288E-C50D329712E1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7403605" y="3479400"/>
            <a:ext cx="531832" cy="287695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698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163B-D1B1-4BCD-B1C5-FCA9BB0A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NVIDIA Execution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63012-FC7D-474D-A1A0-84782AC41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34439"/>
            <a:ext cx="6243021" cy="4846320"/>
          </a:xfrm>
        </p:spPr>
        <p:txBody>
          <a:bodyPr>
            <a:normAutofit/>
          </a:bodyPr>
          <a:lstStyle/>
          <a:p>
            <a:r>
              <a:rPr lang="en-US" dirty="0"/>
              <a:t>SIMT = Single Instruction Multiple Thread</a:t>
            </a:r>
          </a:p>
          <a:p>
            <a:pPr lvl="1"/>
            <a:r>
              <a:rPr lang="en-US" dirty="0"/>
              <a:t>Operations apply to “warps” of 32 threads</a:t>
            </a:r>
          </a:p>
          <a:p>
            <a:pPr lvl="1"/>
            <a:r>
              <a:rPr lang="en-US" dirty="0"/>
              <a:t>A warp of threads is like a CPU vector</a:t>
            </a:r>
          </a:p>
          <a:p>
            <a:pPr lvl="1"/>
            <a:r>
              <a:rPr lang="en-US" dirty="0"/>
              <a:t>Not all that different from SIMD</a:t>
            </a:r>
          </a:p>
          <a:p>
            <a:r>
              <a:rPr lang="en-US" dirty="0"/>
              <a:t>CUDA core = scalar (thread) processor</a:t>
            </a:r>
          </a:p>
          <a:p>
            <a:pPr lvl="1"/>
            <a:r>
              <a:rPr lang="en-US" dirty="0"/>
              <a:t>Instructions only go to groups of 32</a:t>
            </a:r>
          </a:p>
          <a:p>
            <a:pPr lvl="1"/>
            <a:r>
              <a:rPr lang="en-US" dirty="0"/>
              <a:t>A thread block must be split into warps of 32</a:t>
            </a:r>
          </a:p>
          <a:p>
            <a:pPr lvl="1"/>
            <a:r>
              <a:rPr lang="en-US" dirty="0"/>
              <a:t>Thus, an SM is like 1 or 2 vector units in a CPU</a:t>
            </a:r>
          </a:p>
          <a:p>
            <a:r>
              <a:rPr lang="en-US" dirty="0"/>
              <a:t>One thread block maps to one SM</a:t>
            </a:r>
          </a:p>
          <a:p>
            <a:r>
              <a:rPr lang="en-US" dirty="0"/>
              <a:t>A grid of thread blocks can be spread over the entire device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8E7FB-8B6B-68EE-6DCB-07BB44661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30" y="1437223"/>
            <a:ext cx="4515370" cy="443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9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3BD6-E335-4E49-9B69-C71D1F74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Hardware is the Foundation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CBFA5-545E-48E6-B208-2CC91A805225}"/>
              </a:ext>
            </a:extLst>
          </p:cNvPr>
          <p:cNvSpPr txBox="1"/>
          <p:nvPr/>
        </p:nvSpPr>
        <p:spPr>
          <a:xfrm rot="16200000">
            <a:off x="709917" y="1383322"/>
            <a:ext cx="93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C7122-D23C-4683-B5B3-36BB3951535E}"/>
              </a:ext>
            </a:extLst>
          </p:cNvPr>
          <p:cNvSpPr txBox="1"/>
          <p:nvPr/>
        </p:nvSpPr>
        <p:spPr>
          <a:xfrm rot="16200000">
            <a:off x="620543" y="2410543"/>
            <a:ext cx="111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FCAAF5-B0CF-46BC-A782-92E94B009D96}"/>
              </a:ext>
            </a:extLst>
          </p:cNvPr>
          <p:cNvSpPr txBox="1"/>
          <p:nvPr/>
        </p:nvSpPr>
        <p:spPr>
          <a:xfrm rot="16200000">
            <a:off x="709917" y="3683948"/>
            <a:ext cx="93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72F59-7044-487E-80E5-0E95C2315CA3}"/>
              </a:ext>
            </a:extLst>
          </p:cNvPr>
          <p:cNvSpPr txBox="1"/>
          <p:nvPr/>
        </p:nvSpPr>
        <p:spPr>
          <a:xfrm rot="16200000">
            <a:off x="620543" y="5203540"/>
            <a:ext cx="111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B11654-6FE9-42F7-8447-619EF43DF67E}"/>
              </a:ext>
            </a:extLst>
          </p:cNvPr>
          <p:cNvCxnSpPr/>
          <p:nvPr/>
        </p:nvCxnSpPr>
        <p:spPr>
          <a:xfrm>
            <a:off x="1363506" y="1934308"/>
            <a:ext cx="9592379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053EBC-8934-4746-95A0-B0B40ADFDCCC}"/>
              </a:ext>
            </a:extLst>
          </p:cNvPr>
          <p:cNvCxnSpPr/>
          <p:nvPr/>
        </p:nvCxnSpPr>
        <p:spPr>
          <a:xfrm>
            <a:off x="1363506" y="3188679"/>
            <a:ext cx="9592379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428D0-32ED-47DB-B2F6-14D0C93DC483}"/>
              </a:ext>
            </a:extLst>
          </p:cNvPr>
          <p:cNvCxnSpPr/>
          <p:nvPr/>
        </p:nvCxnSpPr>
        <p:spPr>
          <a:xfrm>
            <a:off x="1363506" y="4654062"/>
            <a:ext cx="959237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F3D34-8DAC-4802-ACF4-851B410DDF1B}"/>
              </a:ext>
            </a:extLst>
          </p:cNvPr>
          <p:cNvSpPr/>
          <p:nvPr/>
        </p:nvSpPr>
        <p:spPr>
          <a:xfrm>
            <a:off x="1788439" y="1193879"/>
            <a:ext cx="8464061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F22123-EF6B-434B-B1AD-6577D700FCD8}"/>
              </a:ext>
            </a:extLst>
          </p:cNvPr>
          <p:cNvSpPr/>
          <p:nvPr/>
        </p:nvSpPr>
        <p:spPr>
          <a:xfrm>
            <a:off x="2285944" y="2296835"/>
            <a:ext cx="2404683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 Language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E7541A-757C-4669-90C5-E0FA429AF371}"/>
              </a:ext>
            </a:extLst>
          </p:cNvPr>
          <p:cNvSpPr/>
          <p:nvPr/>
        </p:nvSpPr>
        <p:spPr>
          <a:xfrm>
            <a:off x="4829851" y="2296835"/>
            <a:ext cx="2404683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80C357-ED38-4DCA-9B3E-B9A6591F720D}"/>
              </a:ext>
            </a:extLst>
          </p:cNvPr>
          <p:cNvSpPr/>
          <p:nvPr/>
        </p:nvSpPr>
        <p:spPr>
          <a:xfrm>
            <a:off x="7373758" y="2296835"/>
            <a:ext cx="2404683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D7530-A2E3-4070-AF8D-140B6DF54391}"/>
              </a:ext>
            </a:extLst>
          </p:cNvPr>
          <p:cNvSpPr/>
          <p:nvPr/>
        </p:nvSpPr>
        <p:spPr>
          <a:xfrm>
            <a:off x="1788439" y="3336722"/>
            <a:ext cx="8464061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Libraries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EC32BE-E8CA-4505-95B1-7D22937FD282}"/>
              </a:ext>
            </a:extLst>
          </p:cNvPr>
          <p:cNvSpPr/>
          <p:nvPr/>
        </p:nvSpPr>
        <p:spPr>
          <a:xfrm>
            <a:off x="1788438" y="3988756"/>
            <a:ext cx="8475786" cy="5421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 support for resource management (threading, memory, scheduling)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4FF28F-ECC3-4902-9A48-48676F0A952B}"/>
              </a:ext>
            </a:extLst>
          </p:cNvPr>
          <p:cNvSpPr/>
          <p:nvPr/>
        </p:nvSpPr>
        <p:spPr>
          <a:xfrm>
            <a:off x="1788439" y="4887067"/>
            <a:ext cx="7104188" cy="54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5D0ED1-95D0-4467-8DD5-9786FD7C80EE}"/>
              </a:ext>
            </a:extLst>
          </p:cNvPr>
          <p:cNvSpPr/>
          <p:nvPr/>
        </p:nvSpPr>
        <p:spPr>
          <a:xfrm>
            <a:off x="2567131" y="5603080"/>
            <a:ext cx="2168770" cy="54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723F7B-946B-4326-A5EB-1A8E3CDB69F9}"/>
              </a:ext>
            </a:extLst>
          </p:cNvPr>
          <p:cNvSpPr/>
          <p:nvPr/>
        </p:nvSpPr>
        <p:spPr>
          <a:xfrm>
            <a:off x="6093936" y="5603080"/>
            <a:ext cx="2168770" cy="54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AAFF1D-8A94-4E68-9B82-81C2715F211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3651516" y="5327635"/>
            <a:ext cx="0" cy="275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B22CC9-1E83-4E02-9229-12E3814CDD85}"/>
              </a:ext>
            </a:extLst>
          </p:cNvPr>
          <p:cNvCxnSpPr>
            <a:cxnSpLocks/>
          </p:cNvCxnSpPr>
          <p:nvPr/>
        </p:nvCxnSpPr>
        <p:spPr>
          <a:xfrm>
            <a:off x="7178321" y="5429235"/>
            <a:ext cx="0" cy="275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F841EAC-B407-49C8-A1F3-619BD29D448B}"/>
              </a:ext>
            </a:extLst>
          </p:cNvPr>
          <p:cNvSpPr/>
          <p:nvPr/>
        </p:nvSpPr>
        <p:spPr>
          <a:xfrm>
            <a:off x="9211041" y="4881620"/>
            <a:ext cx="1346314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F08AE4-90B3-4AD0-B62E-0A91A8D358A9}"/>
              </a:ext>
            </a:extLst>
          </p:cNvPr>
          <p:cNvSpPr/>
          <p:nvPr/>
        </p:nvSpPr>
        <p:spPr>
          <a:xfrm>
            <a:off x="9211039" y="5471102"/>
            <a:ext cx="1346315" cy="450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Accelerators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9624BF-E6B2-4677-B939-4E874A9E5F3B}"/>
              </a:ext>
            </a:extLst>
          </p:cNvPr>
          <p:cNvSpPr/>
          <p:nvPr/>
        </p:nvSpPr>
        <p:spPr>
          <a:xfrm>
            <a:off x="9211038" y="6081446"/>
            <a:ext cx="1346316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59E07-1870-1071-EFD0-00881FF5BE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0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R.I.P. Intel Xeon Phi, a.k.a. Intel MIC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MIC: Many Integrated Cores</a:t>
            </a:r>
          </a:p>
          <a:p>
            <a:pPr lvl="1"/>
            <a:r>
              <a:rPr lang="en-US" dirty="0"/>
              <a:t>x86-compatible multiprocessor architecture</a:t>
            </a:r>
          </a:p>
          <a:p>
            <a:r>
              <a:rPr lang="en-US" dirty="0"/>
              <a:t>Programmable just CPUs</a:t>
            </a:r>
          </a:p>
          <a:p>
            <a:pPr lvl="1"/>
            <a:r>
              <a:rPr lang="en-US" dirty="0"/>
              <a:t>MPI, OpenMP, OpenCL,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Same compilers as CPUs</a:t>
            </a:r>
          </a:p>
          <a:p>
            <a:r>
              <a:rPr lang="en-US" dirty="0"/>
              <a:t>But many cores, fast MCDRAM like GPUs</a:t>
            </a:r>
          </a:p>
          <a:p>
            <a:pPr lvl="1"/>
            <a:r>
              <a:rPr lang="en-US" dirty="0"/>
              <a:t>Intel’s “answer” to the GPU challenge</a:t>
            </a:r>
          </a:p>
          <a:p>
            <a:r>
              <a:rPr lang="en-US" dirty="0"/>
              <a:t>Started out as a coprocessor</a:t>
            </a:r>
          </a:p>
          <a:p>
            <a:pPr lvl="1"/>
            <a:r>
              <a:rPr lang="en-US" dirty="0"/>
              <a:t>Data travels over PCIe</a:t>
            </a:r>
          </a:p>
          <a:p>
            <a:pPr lvl="1"/>
            <a:r>
              <a:rPr lang="en-US" dirty="0"/>
              <a:t>Became main processor in 2nd generation</a:t>
            </a:r>
          </a:p>
          <a:p>
            <a:r>
              <a:rPr lang="en-US" dirty="0"/>
              <a:t>Eventually merged into Xeon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939CC-5DD7-DB8A-33DC-A54D4B797F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25" y="1690688"/>
            <a:ext cx="4469129" cy="39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2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Processors vs. PCIe Devices, Circa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B19E6-1474-082D-51B1-C434ADA9F2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067299" y="6362083"/>
            <a:ext cx="2057400" cy="365125"/>
          </a:xfrm>
          <a:prstGeom prst="rect">
            <a:avLst/>
          </a:prstGeom>
        </p:spPr>
        <p:txBody>
          <a:bodyPr/>
          <a:lstStyle/>
          <a:p>
            <a:fld id="{73CA0303-9E1F-5C4E-81CA-C3111C35D3F4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37" y="907883"/>
            <a:ext cx="4827816" cy="12404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7CF696-CA40-4712-88C5-9B603829ED46}"/>
              </a:ext>
            </a:extLst>
          </p:cNvPr>
          <p:cNvSpPr/>
          <p:nvPr/>
        </p:nvSpPr>
        <p:spPr>
          <a:xfrm>
            <a:off x="10951811" y="61402"/>
            <a:ext cx="1301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M. Lefebvre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379318"/>
              </p:ext>
            </p:extLst>
          </p:nvPr>
        </p:nvGraphicFramePr>
        <p:xfrm>
          <a:off x="2183796" y="2133779"/>
          <a:ext cx="8783041" cy="4429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5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3183">
                  <a:extLst>
                    <a:ext uri="{9D8B030D-6E8A-4147-A177-3AD203B41FA5}">
                      <a16:colId xmlns:a16="http://schemas.microsoft.com/office/drawing/2014/main" val="70325600"/>
                    </a:ext>
                  </a:extLst>
                </a:gridCol>
                <a:gridCol w="18983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960">
                <a:tc>
                  <a:txBody>
                    <a:bodyPr/>
                    <a:lstStyle/>
                    <a:p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Xeon Gold 5122 (2017)</a:t>
                      </a:r>
                      <a:endParaRPr lang="mr-IN" sz="16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Xeon Platinum 8280M  (2019)</a:t>
                      </a:r>
                      <a:endParaRPr lang="mr-IN" sz="16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Xeon</a:t>
                      </a:r>
                      <a:r>
                        <a:rPr lang="en-US" sz="1600" b="0" baseline="0" dirty="0">
                          <a:latin typeface="+mn-lt"/>
                        </a:rPr>
                        <a:t> Phi 7290F (2017)</a:t>
                      </a:r>
                      <a:endParaRPr lang="en-US" sz="1600" b="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  <a:ea typeface="Calibri" charset="0"/>
                          <a:cs typeface="Calibri" charset="0"/>
                        </a:rPr>
                        <a:t>NVIDIA V100 (2017)</a:t>
                      </a:r>
                    </a:p>
                  </a:txBody>
                  <a:tcPr marL="79031" marR="79031" marT="39515" marB="395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7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Cores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4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Palatino"/>
                        </a:rPr>
                        <a:t>28</a:t>
                      </a: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72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84 SMs</a:t>
                      </a:r>
                      <a:endParaRPr lang="en-US" sz="16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79031" marR="79031" marT="39515" marB="395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77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Logical Cores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8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Palatino"/>
                        </a:rPr>
                        <a:t>56</a:t>
                      </a: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288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5120 cores</a:t>
                      </a:r>
                      <a:endParaRPr lang="en-US" sz="16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79031" marR="79031" marT="39515" marB="395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Clock rate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+mn-lt"/>
                        </a:rPr>
                        <a:t>3.6 – 3.7 GHz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Palatino"/>
                        </a:rPr>
                        <a:t>2.5 – 3.8 GHz</a:t>
                      </a: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1.5-1.7 GHz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1530</a:t>
                      </a:r>
                      <a:r>
                        <a:rPr lang="en-US" sz="1600" dirty="0">
                          <a:latin typeface="+mn-lt"/>
                          <a:ea typeface="Calibri" charset="0"/>
                          <a:cs typeface="Calibri" charset="0"/>
                        </a:rPr>
                        <a:t> MHz</a:t>
                      </a:r>
                    </a:p>
                  </a:txBody>
                  <a:tcPr marL="79031" marR="79031" marT="39515" marB="3951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5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Theoretical</a:t>
                      </a:r>
                    </a:p>
                    <a:p>
                      <a:r>
                        <a:rPr lang="en-US" sz="1600" dirty="0">
                          <a:latin typeface="+mn-lt"/>
                        </a:rPr>
                        <a:t>GFLOPS</a:t>
                      </a:r>
                      <a:r>
                        <a:rPr lang="en-US" sz="1600" baseline="0" dirty="0">
                          <a:latin typeface="+mn-lt"/>
                        </a:rPr>
                        <a:t> (double)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460.8 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2240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3456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7450</a:t>
                      </a:r>
                      <a:endParaRPr lang="en-US" sz="16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79031" marR="79031" marT="39515" marB="3951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5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SIMD width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512 bit</a:t>
                      </a:r>
                      <a:r>
                        <a:rPr lang="en-US" sz="1600" baseline="0" dirty="0">
                          <a:latin typeface="+mn-lt"/>
                        </a:rPr>
                        <a:t> 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512 bit</a:t>
                      </a:r>
                      <a:r>
                        <a:rPr lang="en-US" sz="1600" baseline="0" dirty="0">
                          <a:latin typeface="+mn-lt"/>
                        </a:rPr>
                        <a:t> 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512 bit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Calibri" charset="0"/>
                          <a:cs typeface="Calibri" charset="0"/>
                        </a:rPr>
                        <a:t>Warp of 32 threads</a:t>
                      </a:r>
                    </a:p>
                  </a:txBody>
                  <a:tcPr marL="79031" marR="79031" marT="39515" marB="3951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45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Memory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--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Palatino"/>
                        </a:rPr>
                        <a:t>--</a:t>
                      </a: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16 GB</a:t>
                      </a:r>
                      <a:r>
                        <a:rPr lang="en-US" sz="1600" baseline="0" dirty="0">
                          <a:latin typeface="+mn-lt"/>
                        </a:rPr>
                        <a:t> MCDRAM</a:t>
                      </a:r>
                    </a:p>
                    <a:p>
                      <a:pPr algn="ctr"/>
                      <a:r>
                        <a:rPr lang="en-US" sz="1600" baseline="0" dirty="0">
                          <a:latin typeface="+mn-lt"/>
                          <a:cs typeface="Palatino"/>
                        </a:rPr>
                        <a:t>384 GB DDR4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Calibri" charset="0"/>
                          <a:cs typeface="Calibri" charset="0"/>
                        </a:rPr>
                        <a:t>32 GB</a:t>
                      </a:r>
                    </a:p>
                  </a:txBody>
                  <a:tcPr marL="79031" marR="79031" marT="39515" marB="3951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450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Memory B/W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127.8 </a:t>
                      </a:r>
                      <a:r>
                        <a:rPr lang="en-US" sz="1600" baseline="0" dirty="0">
                          <a:latin typeface="+mn-lt"/>
                        </a:rPr>
                        <a:t>GB/s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127.8 </a:t>
                      </a:r>
                      <a:r>
                        <a:rPr lang="en-US" sz="1600" baseline="0" dirty="0">
                          <a:latin typeface="+mn-lt"/>
                        </a:rPr>
                        <a:t>GB/s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  <a:p>
                      <a:pPr algn="ctr"/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400+ GB/s MCDRAM</a:t>
                      </a:r>
                      <a:br>
                        <a:rPr lang="en-US" sz="1600" dirty="0"/>
                      </a:b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115.2 </a:t>
                      </a:r>
                      <a:r>
                        <a:rPr lang="en-US" sz="1600" baseline="0" dirty="0">
                          <a:latin typeface="+mn-lt"/>
                        </a:rPr>
                        <a:t> GB/s RAM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</a:t>
                      </a:r>
                      <a:r>
                        <a:rPr lang="en-US" sz="1600" baseline="0" dirty="0">
                          <a:latin typeface="+mn-lt"/>
                          <a:ea typeface="Calibri" charset="0"/>
                          <a:cs typeface="Calibri" charset="0"/>
                        </a:rPr>
                        <a:t> GB/s</a:t>
                      </a:r>
                      <a:endParaRPr lang="en-US" sz="1600" dirty="0">
                        <a:latin typeface="+mn-lt"/>
                        <a:ea typeface="Calibri" charset="0"/>
                        <a:cs typeface="Calibri" charset="0"/>
                      </a:endParaRPr>
                    </a:p>
                  </a:txBody>
                  <a:tcPr marL="79031" marR="79031" marT="39515" marB="3951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3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Palatino"/>
                        </a:rPr>
                        <a:t>Approx. Unit Price  </a:t>
                      </a: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$1,200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$12,000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Palatino"/>
                        </a:rPr>
                        <a:t>$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3,400</a:t>
                      </a:r>
                      <a:endParaRPr lang="en-US" sz="1600" dirty="0">
                        <a:latin typeface="+mn-lt"/>
                        <a:cs typeface="Palatino"/>
                      </a:endParaRPr>
                    </a:p>
                  </a:txBody>
                  <a:tcPr marL="79031" marR="79031" marT="39515" marB="395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ea typeface="Calibri" charset="0"/>
                          <a:cs typeface="Calibri" charset="0"/>
                        </a:rPr>
                        <a:t>$9,000 </a:t>
                      </a:r>
                    </a:p>
                  </a:txBody>
                  <a:tcPr marL="79031" marR="79031" marT="39515" marB="3951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15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Demystifying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“Regular” computers, just somewhere else</a:t>
            </a:r>
          </a:p>
          <a:p>
            <a:r>
              <a:rPr lang="en-US" dirty="0"/>
              <a:t>Provide users with remote virtual machines or containers</a:t>
            </a:r>
          </a:p>
          <a:p>
            <a:r>
              <a:rPr lang="en-US" dirty="0"/>
              <a:t>Can be used for anything:</a:t>
            </a:r>
          </a:p>
          <a:p>
            <a:pPr lvl="1"/>
            <a:r>
              <a:rPr lang="en-US" dirty="0"/>
              <a:t>Mobile services, website hosting, business applications,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b="1" dirty="0"/>
              <a:t>Data analysis, high performance computing</a:t>
            </a:r>
          </a:p>
          <a:p>
            <a:r>
              <a:rPr lang="en-US" dirty="0"/>
              <a:t>Providers</a:t>
            </a:r>
          </a:p>
          <a:p>
            <a:pPr lvl="1"/>
            <a:r>
              <a:rPr lang="en-US" dirty="0"/>
              <a:t>Amazon Web Services (AWS)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Cloud Platform (GCP)</a:t>
            </a:r>
          </a:p>
          <a:p>
            <a:pPr lvl="1"/>
            <a:r>
              <a:rPr lang="en-US" dirty="0"/>
              <a:t>Oracle Cloud</a:t>
            </a:r>
          </a:p>
          <a:p>
            <a:pPr lvl="1"/>
            <a:r>
              <a:rPr lang="en-US" dirty="0"/>
              <a:t>Lots of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C66E4-29E7-F93C-3C21-510B78C2D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0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Cloud Computing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Potentially lower cost</a:t>
            </a:r>
          </a:p>
          <a:p>
            <a:pPr lvl="2"/>
            <a:r>
              <a:rPr lang="en-US" dirty="0"/>
              <a:t>Pay as you go</a:t>
            </a:r>
          </a:p>
          <a:p>
            <a:pPr lvl="2"/>
            <a:r>
              <a:rPr lang="en-US" dirty="0"/>
              <a:t>Save on sysadmins and infrastructure</a:t>
            </a:r>
          </a:p>
          <a:p>
            <a:pPr lvl="2"/>
            <a:r>
              <a:rPr lang="en-US" dirty="0"/>
              <a:t>Economy of scale</a:t>
            </a:r>
          </a:p>
          <a:p>
            <a:pPr lvl="1"/>
            <a:r>
              <a:rPr lang="en-US" dirty="0"/>
              <a:t>Scaling up or down as needed</a:t>
            </a:r>
          </a:p>
          <a:p>
            <a:pPr lvl="2"/>
            <a:r>
              <a:rPr lang="en-US" dirty="0"/>
              <a:t>Can be used to run overflow from a regular data center</a:t>
            </a:r>
          </a:p>
          <a:p>
            <a:pPr lvl="1"/>
            <a:r>
              <a:rPr lang="en-US" dirty="0"/>
              <a:t>Access to a wide range of hardware 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Data movement </a:t>
            </a:r>
          </a:p>
          <a:p>
            <a:pPr lvl="2"/>
            <a:r>
              <a:rPr lang="en-US" dirty="0"/>
              <a:t>Expensive and time consuming</a:t>
            </a:r>
          </a:p>
          <a:p>
            <a:pPr lvl="1"/>
            <a:r>
              <a:rPr lang="en-US" dirty="0"/>
              <a:t>Security, privacy,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595EC-B350-2F95-C339-3A4315D36B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22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What We Didn’t Talk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53330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Microarchitecture details (ALU, FPU, pipelining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Memory bandwidth and latency</a:t>
            </a:r>
          </a:p>
          <a:p>
            <a:r>
              <a:rPr lang="en-US" dirty="0"/>
              <a:t>Cache lines and cache coherence</a:t>
            </a:r>
          </a:p>
          <a:p>
            <a:r>
              <a:rPr lang="en-US" dirty="0"/>
              <a:t>IBM (Power) or AMD processors</a:t>
            </a:r>
          </a:p>
          <a:p>
            <a:r>
              <a:rPr lang="en-US" dirty="0"/>
              <a:t>FPGAs, Google TPUs, NPUs,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C1425-26E7-E433-FCF6-21D354590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4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Resources &amp;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nice glossary: </a:t>
            </a:r>
            <a:r>
              <a:rPr lang="en-US" dirty="0">
                <a:hlinkClick r:id="rId3"/>
              </a:rPr>
              <a:t>https://cvw.cac.cornell.edu/main/glossary</a:t>
            </a:r>
            <a:endParaRPr lang="en-US" dirty="0"/>
          </a:p>
          <a:p>
            <a:r>
              <a:rPr lang="en-US" dirty="0"/>
              <a:t>J. Hennessy, D. Patterson, Computer Architecture: A Quantitative Approach, 6th edition (2017), ISBN 978-0128119051</a:t>
            </a:r>
          </a:p>
          <a:p>
            <a:r>
              <a:rPr lang="en-US" dirty="0"/>
              <a:t>U. </a:t>
            </a:r>
            <a:r>
              <a:rPr lang="en-US" dirty="0" err="1"/>
              <a:t>Drepper</a:t>
            </a:r>
            <a:r>
              <a:rPr lang="en-US" dirty="0"/>
              <a:t>, What Every Programmer Should Know About Memory, </a:t>
            </a:r>
            <a:r>
              <a:rPr lang="en-US" dirty="0">
                <a:hlinkClick r:id="rId4"/>
              </a:rPr>
              <a:t>http://people.redhat.com/drepper/cpumemory.pdf</a:t>
            </a:r>
            <a:endParaRPr lang="en-US" dirty="0"/>
          </a:p>
          <a:p>
            <a:r>
              <a:rPr lang="en-US" dirty="0"/>
              <a:t>NVIDIA Volta Architecture Whitepaper</a:t>
            </a:r>
            <a:br>
              <a:rPr lang="en-US" dirty="0"/>
            </a:br>
            <a:r>
              <a:rPr lang="en-US" dirty="0">
                <a:hlinkClick r:id="rId5"/>
              </a:rPr>
              <a:t>https://images.nvidia.com/content/volta-architecture/pdf/volta-architecture-whitepaper.pdf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A7FEB-411A-94B1-7886-E1578387E8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5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E6F6-ED8B-488C-A03B-7565C0FA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Why Care About HPC Hardware?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7FE11-5A48-476F-B417-9DEB93CB0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High-Performance Computing (HPC)</a:t>
            </a:r>
          </a:p>
          <a:p>
            <a:pPr lvl="1"/>
            <a:r>
              <a:rPr lang="en-US" dirty="0"/>
              <a:t>Aggregate computing power in order to deliver far more capacity than a single computer</a:t>
            </a:r>
          </a:p>
          <a:p>
            <a:pPr lvl="1"/>
            <a:r>
              <a:rPr lang="en-US" dirty="0"/>
              <a:t>Supercomputers</a:t>
            </a:r>
          </a:p>
          <a:p>
            <a:r>
              <a:rPr lang="en-US" dirty="0"/>
              <a:t>Some problems demand it from the onset; </a:t>
            </a:r>
            <a:r>
              <a:rPr lang="en-US" u="sng" dirty="0"/>
              <a:t>many</a:t>
            </a:r>
            <a:r>
              <a:rPr lang="en-US" dirty="0"/>
              <a:t> problems evolve to need it</a:t>
            </a:r>
          </a:p>
          <a:p>
            <a:pPr lvl="1"/>
            <a:r>
              <a:rPr lang="en-US" dirty="0"/>
              <a:t>When you outgrow your laptop, desktop, departmental server</a:t>
            </a:r>
          </a:p>
          <a:p>
            <a:pPr lvl="1"/>
            <a:r>
              <a:rPr lang="en-US" dirty="0"/>
              <a:t>Ask: do you need greater </a:t>
            </a:r>
            <a:r>
              <a:rPr lang="en-US" i="1" dirty="0"/>
              <a:t>capability</a:t>
            </a:r>
            <a:r>
              <a:rPr lang="en-US" dirty="0"/>
              <a:t>, or just </a:t>
            </a:r>
            <a:r>
              <a:rPr lang="en-US" i="1" dirty="0"/>
              <a:t>capacity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Either way, HPC clusters run lots of High-Throughput Computing (HTC) jobs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BB7DC-15F3-47E0-8A74-E8D30DE75084}"/>
              </a:ext>
            </a:extLst>
          </p:cNvPr>
          <p:cNvSpPr/>
          <p:nvPr/>
        </p:nvSpPr>
        <p:spPr>
          <a:xfrm>
            <a:off x="3990756" y="4465584"/>
            <a:ext cx="1798320" cy="2194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EEF3E5-BCDF-450F-ABD2-19F3D4628244}"/>
              </a:ext>
            </a:extLst>
          </p:cNvPr>
          <p:cNvCxnSpPr/>
          <p:nvPr/>
        </p:nvCxnSpPr>
        <p:spPr>
          <a:xfrm>
            <a:off x="4005996" y="4668784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0BD6C3-03A7-4173-9BA3-170E48ABC0AF}"/>
              </a:ext>
            </a:extLst>
          </p:cNvPr>
          <p:cNvCxnSpPr/>
          <p:nvPr/>
        </p:nvCxnSpPr>
        <p:spPr>
          <a:xfrm>
            <a:off x="4005996" y="4902464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29CFC5-2D84-4AB5-9FE8-393469AEE997}"/>
              </a:ext>
            </a:extLst>
          </p:cNvPr>
          <p:cNvCxnSpPr/>
          <p:nvPr/>
        </p:nvCxnSpPr>
        <p:spPr>
          <a:xfrm>
            <a:off x="4005996" y="5136144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859D2A-00A6-49D4-961A-806A9F482222}"/>
              </a:ext>
            </a:extLst>
          </p:cNvPr>
          <p:cNvCxnSpPr/>
          <p:nvPr/>
        </p:nvCxnSpPr>
        <p:spPr>
          <a:xfrm>
            <a:off x="4005996" y="5359664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0D886F-DFD7-46A2-AB1E-F882AB37570A}"/>
              </a:ext>
            </a:extLst>
          </p:cNvPr>
          <p:cNvCxnSpPr/>
          <p:nvPr/>
        </p:nvCxnSpPr>
        <p:spPr>
          <a:xfrm>
            <a:off x="4005996" y="5593344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5FF5EB-17D1-4685-AF69-D9F79DD60512}"/>
              </a:ext>
            </a:extLst>
          </p:cNvPr>
          <p:cNvCxnSpPr/>
          <p:nvPr/>
        </p:nvCxnSpPr>
        <p:spPr>
          <a:xfrm>
            <a:off x="4005996" y="5827024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237E37-5B62-4DBD-849B-DB859AC394E0}"/>
              </a:ext>
            </a:extLst>
          </p:cNvPr>
          <p:cNvCxnSpPr/>
          <p:nvPr/>
        </p:nvCxnSpPr>
        <p:spPr>
          <a:xfrm>
            <a:off x="3990756" y="6040384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83A532-D5C0-4D18-AB5C-E2FB3DE0121B}"/>
              </a:ext>
            </a:extLst>
          </p:cNvPr>
          <p:cNvCxnSpPr/>
          <p:nvPr/>
        </p:nvCxnSpPr>
        <p:spPr>
          <a:xfrm>
            <a:off x="3990756" y="6274064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E755AE-BE0B-428A-97FC-C1022B337841}"/>
              </a:ext>
            </a:extLst>
          </p:cNvPr>
          <p:cNvCxnSpPr/>
          <p:nvPr/>
        </p:nvCxnSpPr>
        <p:spPr>
          <a:xfrm>
            <a:off x="3990756" y="6507744"/>
            <a:ext cx="17780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737DE-5609-4089-A815-EE116A196829}"/>
              </a:ext>
            </a:extLst>
          </p:cNvPr>
          <p:cNvSpPr/>
          <p:nvPr/>
        </p:nvSpPr>
        <p:spPr>
          <a:xfrm>
            <a:off x="6439316" y="4465584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BF33F-B925-451F-8430-69953CC91DA5}"/>
              </a:ext>
            </a:extLst>
          </p:cNvPr>
          <p:cNvSpPr/>
          <p:nvPr/>
        </p:nvSpPr>
        <p:spPr>
          <a:xfrm>
            <a:off x="6439316" y="4755302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7ED710-D882-4CF6-9B75-2DEC7B77D3B5}"/>
              </a:ext>
            </a:extLst>
          </p:cNvPr>
          <p:cNvSpPr/>
          <p:nvPr/>
        </p:nvSpPr>
        <p:spPr>
          <a:xfrm>
            <a:off x="6439316" y="5045020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2B2AAA-0E40-44FD-AB37-2C4F460819D3}"/>
              </a:ext>
            </a:extLst>
          </p:cNvPr>
          <p:cNvSpPr/>
          <p:nvPr/>
        </p:nvSpPr>
        <p:spPr>
          <a:xfrm>
            <a:off x="6439316" y="5324578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C4B0E-5894-4B4F-9790-9577FA6B3AB1}"/>
              </a:ext>
            </a:extLst>
          </p:cNvPr>
          <p:cNvSpPr/>
          <p:nvPr/>
        </p:nvSpPr>
        <p:spPr>
          <a:xfrm>
            <a:off x="6439316" y="5609216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6F312B-D045-4828-B339-1BAEE9D38E26}"/>
              </a:ext>
            </a:extLst>
          </p:cNvPr>
          <p:cNvSpPr/>
          <p:nvPr/>
        </p:nvSpPr>
        <p:spPr>
          <a:xfrm>
            <a:off x="6439316" y="5891709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642F91-F47D-4958-A376-D738EEB443FB}"/>
              </a:ext>
            </a:extLst>
          </p:cNvPr>
          <p:cNvSpPr/>
          <p:nvPr/>
        </p:nvSpPr>
        <p:spPr>
          <a:xfrm>
            <a:off x="6439316" y="6173430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8FA877-60B3-4AF6-90B4-8CDD38C75BEF}"/>
              </a:ext>
            </a:extLst>
          </p:cNvPr>
          <p:cNvSpPr/>
          <p:nvPr/>
        </p:nvSpPr>
        <p:spPr>
          <a:xfrm>
            <a:off x="6439316" y="6445588"/>
            <a:ext cx="1798320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B9B35-6682-401B-BA78-5439E6953F48}"/>
              </a:ext>
            </a:extLst>
          </p:cNvPr>
          <p:cNvSpPr txBox="1"/>
          <p:nvPr/>
        </p:nvSpPr>
        <p:spPr>
          <a:xfrm>
            <a:off x="3990756" y="4171907"/>
            <a:ext cx="17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HPC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D4510C-86D4-43D2-8BC9-2D3467E89672}"/>
              </a:ext>
            </a:extLst>
          </p:cNvPr>
          <p:cNvSpPr txBox="1"/>
          <p:nvPr/>
        </p:nvSpPr>
        <p:spPr>
          <a:xfrm>
            <a:off x="6434236" y="4142488"/>
            <a:ext cx="17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DD461-C2CC-8A5F-41B5-6AEFAB3757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4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132"/>
          </a:xfrm>
        </p:spPr>
        <p:txBody>
          <a:bodyPr/>
          <a:lstStyle/>
          <a:p>
            <a:r>
              <a:rPr lang="en-US" dirty="0"/>
              <a:t>Moore’s Law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9616" y="1114097"/>
            <a:ext cx="5181600" cy="5062866"/>
          </a:xfrm>
        </p:spPr>
        <p:txBody>
          <a:bodyPr/>
          <a:lstStyle/>
          <a:p>
            <a:r>
              <a:rPr lang="en-US" dirty="0"/>
              <a:t>Number of transistors doubles ever 18-24 months</a:t>
            </a:r>
          </a:p>
          <a:p>
            <a:r>
              <a:rPr lang="en-US" dirty="0"/>
              <a:t>More transistors = better, right?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36" y="866094"/>
            <a:ext cx="6666934" cy="5991906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F225A103-9A65-DC48-A85F-3BEBCD190505}"/>
              </a:ext>
            </a:extLst>
          </p:cNvPr>
          <p:cNvSpPr txBox="1">
            <a:spLocks/>
          </p:cNvSpPr>
          <p:nvPr/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8132"/>
          </a:xfrm>
        </p:spPr>
        <p:txBody>
          <a:bodyPr/>
          <a:lstStyle/>
          <a:p>
            <a:r>
              <a:rPr lang="en-US" dirty="0"/>
              <a:t>The Free Lunch is Over</a:t>
            </a:r>
          </a:p>
        </p:txBody>
      </p:sp>
      <p:pic>
        <p:nvPicPr>
          <p:cNvPr id="5" name="Picture 2" descr="https://www.karlrupp.net/wp-content/uploads/2015/06/40-years-processor-tr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559" y="985383"/>
            <a:ext cx="8071157" cy="52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07687" y="6261382"/>
            <a:ext cx="46316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https://www.karlrupp.net/2015/06/40-years-of-microprocessor-trend-data/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38700" y="3697886"/>
            <a:ext cx="4701079" cy="663266"/>
            <a:chOff x="917562" y="3481032"/>
            <a:chExt cx="4701079" cy="663266"/>
          </a:xfrm>
        </p:grpSpPr>
        <p:sp>
          <p:nvSpPr>
            <p:cNvPr id="8" name="Oval 7"/>
            <p:cNvSpPr/>
            <p:nvPr/>
          </p:nvSpPr>
          <p:spPr>
            <a:xfrm rot="20136719">
              <a:off x="917562" y="3734723"/>
              <a:ext cx="4701079" cy="409575"/>
            </a:xfrm>
            <a:prstGeom prst="ellipse">
              <a:avLst/>
            </a:prstGeom>
            <a:solidFill>
              <a:srgbClr val="008E40">
                <a:alpha val="25000"/>
              </a:srgbClr>
            </a:solidFill>
            <a:ln>
              <a:solidFill>
                <a:srgbClr val="008E4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00175" y="3481032"/>
              <a:ext cx="1733550" cy="369332"/>
            </a:xfrm>
            <a:prstGeom prst="rect">
              <a:avLst/>
            </a:prstGeom>
            <a:solidFill>
              <a:srgbClr val="BFE3CF"/>
            </a:solidFill>
            <a:ln>
              <a:solidFill>
                <a:srgbClr val="008E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Free Lunch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2359" y="2407904"/>
            <a:ext cx="2630551" cy="544807"/>
            <a:chOff x="3851221" y="2191046"/>
            <a:chExt cx="2630551" cy="544807"/>
          </a:xfrm>
        </p:grpSpPr>
        <p:sp>
          <p:nvSpPr>
            <p:cNvPr id="11" name="Oval 10"/>
            <p:cNvSpPr/>
            <p:nvPr/>
          </p:nvSpPr>
          <p:spPr>
            <a:xfrm rot="20630514">
              <a:off x="5126741" y="2281529"/>
              <a:ext cx="1355031" cy="454324"/>
            </a:xfrm>
            <a:prstGeom prst="ellipse">
              <a:avLst/>
            </a:prstGeom>
            <a:solidFill>
              <a:srgbClr val="0000BA">
                <a:alpha val="18000"/>
              </a:srgbClr>
            </a:solidFill>
            <a:ln>
              <a:solidFill>
                <a:srgbClr val="0000BA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51221" y="2191046"/>
              <a:ext cx="1454863" cy="369332"/>
            </a:xfrm>
            <a:prstGeom prst="rect">
              <a:avLst/>
            </a:prstGeom>
            <a:solidFill>
              <a:srgbClr val="D1D1F3"/>
            </a:solidFill>
            <a:ln>
              <a:solidFill>
                <a:srgbClr val="0000BA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Vectorization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508208" y="4192136"/>
            <a:ext cx="2394802" cy="933827"/>
            <a:chOff x="4987074" y="3975278"/>
            <a:chExt cx="2394802" cy="933827"/>
          </a:xfrm>
        </p:grpSpPr>
        <p:sp>
          <p:nvSpPr>
            <p:cNvPr id="14" name="Oval 13"/>
            <p:cNvSpPr/>
            <p:nvPr/>
          </p:nvSpPr>
          <p:spPr>
            <a:xfrm rot="19593199">
              <a:off x="4987074" y="3975278"/>
              <a:ext cx="1634363" cy="725327"/>
            </a:xfrm>
            <a:prstGeom prst="ellipse">
              <a:avLst/>
            </a:prstGeom>
            <a:solidFill>
              <a:schemeClr val="tx1">
                <a:alpha val="14000"/>
              </a:schemeClr>
            </a:solidFill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6684" y="4539773"/>
              <a:ext cx="1585192" cy="369332"/>
            </a:xfrm>
            <a:prstGeom prst="rect">
              <a:avLst/>
            </a:prstGeom>
            <a:solidFill>
              <a:srgbClr val="DBDBDB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Parallelization</a:t>
              </a:r>
            </a:p>
          </p:txBody>
        </p:sp>
      </p:grp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14F05971-3617-B576-62C2-824AF9391D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8D4F-5233-49CC-A204-1E92E6C8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Top 500 Supercomputers </a:t>
            </a:r>
          </a:p>
        </p:txBody>
      </p:sp>
      <p:pic>
        <p:nvPicPr>
          <p:cNvPr id="2050" name="Picture 2" descr="http://3s81si1s5ygj3mzby34dq6qf-wpengine.netdna-ssl.com/wp-content/uploads/2016/06/top500-jun-2016-architecture.jpg">
            <a:extLst>
              <a:ext uri="{FF2B5EF4-FFF2-40B4-BE49-F238E27FC236}">
                <a16:creationId xmlns:a16="http://schemas.microsoft.com/office/drawing/2014/main" id="{48936B4F-CA75-4BFB-BACE-CD009311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63" y="1249122"/>
            <a:ext cx="8217074" cy="470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D69DC1-945B-4A6A-A67F-16E9F87D538B}"/>
              </a:ext>
            </a:extLst>
          </p:cNvPr>
          <p:cNvSpPr/>
          <p:nvPr/>
        </p:nvSpPr>
        <p:spPr>
          <a:xfrm>
            <a:off x="2395176" y="6048577"/>
            <a:ext cx="74016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https://www.nextplatform.com/2016/06/20/</a:t>
            </a:r>
            <a:r>
              <a:rPr lang="en-US" sz="1400" dirty="0" err="1"/>
              <a:t>china</a:t>
            </a:r>
            <a:r>
              <a:rPr lang="en-US" sz="1400" dirty="0"/>
              <a:t>-topples-united-states-top-supercomputer-user/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048EB-6E05-48FA-8674-A1409F6E6011}"/>
              </a:ext>
            </a:extLst>
          </p:cNvPr>
          <p:cNvSpPr txBox="1"/>
          <p:nvPr/>
        </p:nvSpPr>
        <p:spPr>
          <a:xfrm>
            <a:off x="9796824" y="880448"/>
            <a:ext cx="239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https://www.top500.org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656B3-A08C-D231-D621-813AE1D56A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9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EE09-449F-4A30-B03A-DCB37DE9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39785"/>
          </a:xfrm>
        </p:spPr>
        <p:txBody>
          <a:bodyPr/>
          <a:lstStyle/>
          <a:p>
            <a:r>
              <a:rPr lang="en-US" dirty="0"/>
              <a:t>Why Talk About Intel Architecture?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36764-99E1-4AA4-BC8D-29CDF3C10DF6}"/>
              </a:ext>
            </a:extLst>
          </p:cNvPr>
          <p:cNvSpPr txBox="1"/>
          <p:nvPr/>
        </p:nvSpPr>
        <p:spPr>
          <a:xfrm>
            <a:off x="3379969" y="6488173"/>
            <a:ext cx="543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/wiki/TOP500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57379-466C-5403-DFD4-4A46D66CFF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CA0303-9E1F-5C4E-81CA-C3111C35D3F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397F7FD-EE7E-424F-DA26-12239D2F1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623" y="932127"/>
            <a:ext cx="7759875" cy="550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221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Princeton</Template>
  <TotalTime>269305</TotalTime>
  <Words>3252</Words>
  <Application>Microsoft Macintosh PowerPoint</Application>
  <PresentationFormat>Widescreen</PresentationFormat>
  <Paragraphs>695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Courier New</vt:lpstr>
      <vt:lpstr>Times New Roman</vt:lpstr>
      <vt:lpstr>Office Theme</vt:lpstr>
      <vt:lpstr>What Every Computational Physicist Should Know About Computer Architecture*</vt:lpstr>
      <vt:lpstr>Outline</vt:lpstr>
      <vt:lpstr>Why Care About the Hardware?</vt:lpstr>
      <vt:lpstr>Hardware is the Foundation</vt:lpstr>
      <vt:lpstr>Why Care About HPC Hardware?</vt:lpstr>
      <vt:lpstr>Moore’s Law</vt:lpstr>
      <vt:lpstr>The Free Lunch is Over</vt:lpstr>
      <vt:lpstr>Top 500 Supercomputers </vt:lpstr>
      <vt:lpstr>Why Talk About Intel Architecture?</vt:lpstr>
      <vt:lpstr>Outline</vt:lpstr>
      <vt:lpstr>Zoom In On A Cluster </vt:lpstr>
      <vt:lpstr>Parallel Computers</vt:lpstr>
      <vt:lpstr>Basic Cluster Layout</vt:lpstr>
      <vt:lpstr>Nodes Are Discrete Systems</vt:lpstr>
      <vt:lpstr>Clusters With Accelerators</vt:lpstr>
      <vt:lpstr>Outline</vt:lpstr>
      <vt:lpstr>Multicore Processors</vt:lpstr>
      <vt:lpstr>Motherboard Layout</vt:lpstr>
      <vt:lpstr>Motherboard Layouts, Past and Present</vt:lpstr>
      <vt:lpstr>Example: Intel Skylake Scalable Processor</vt:lpstr>
      <vt:lpstr>Skylake Core Microarchitecture</vt:lpstr>
      <vt:lpstr>Vectorization Terminology</vt:lpstr>
      <vt:lpstr>HPC Performance Metrics</vt:lpstr>
      <vt:lpstr>Intel Xeon (Server) Architecture Codenames</vt:lpstr>
      <vt:lpstr>Intel Xeon (Server) Architecture Codenames</vt:lpstr>
      <vt:lpstr>Outline</vt:lpstr>
      <vt:lpstr>Memory Hierarchy</vt:lpstr>
      <vt:lpstr>Growth in Memory Performance Lags CPU</vt:lpstr>
      <vt:lpstr>Outline</vt:lpstr>
      <vt:lpstr>File I/O</vt:lpstr>
      <vt:lpstr>Types of Disk</vt:lpstr>
      <vt:lpstr>Types of Filesystems - NFS</vt:lpstr>
      <vt:lpstr>Parallel Filesystems</vt:lpstr>
      <vt:lpstr>Outline</vt:lpstr>
      <vt:lpstr>Heterogeneous Systems on the Rise</vt:lpstr>
      <vt:lpstr>GPU and CPU Performance Trends</vt:lpstr>
      <vt:lpstr>General Purpose GPUs</vt:lpstr>
      <vt:lpstr>NVIDIA Tesla V100 (V for “Volta”)</vt:lpstr>
      <vt:lpstr>NVIDIA Execution Model</vt:lpstr>
      <vt:lpstr>R.I.P. Intel Xeon Phi, a.k.a. Intel MIC</vt:lpstr>
      <vt:lpstr>Processors vs. PCIe Devices, Circa 2019</vt:lpstr>
      <vt:lpstr>Demystifying the Cloud</vt:lpstr>
      <vt:lpstr>Cloud Computing Pros and Cons</vt:lpstr>
      <vt:lpstr>What We Didn’t Talk About</vt:lpstr>
      <vt:lpstr>Resources &amp; References</vt:lpstr>
    </vt:vector>
  </TitlesOfParts>
  <Company>Princeton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Cosden</dc:creator>
  <cp:lastModifiedBy>Steve Lantz</cp:lastModifiedBy>
  <cp:revision>981</cp:revision>
  <cp:lastPrinted>2018-10-10T18:48:11Z</cp:lastPrinted>
  <dcterms:created xsi:type="dcterms:W3CDTF">2014-09-26T17:42:45Z</dcterms:created>
  <dcterms:modified xsi:type="dcterms:W3CDTF">2022-11-22T22:20:20Z</dcterms:modified>
</cp:coreProperties>
</file>